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57" r:id="rId2"/>
    <p:sldId id="358" r:id="rId3"/>
    <p:sldId id="359" r:id="rId4"/>
    <p:sldId id="360" r:id="rId5"/>
    <p:sldId id="361" r:id="rId6"/>
    <p:sldId id="362" r:id="rId7"/>
    <p:sldId id="329" r:id="rId8"/>
    <p:sldId id="363" r:id="rId9"/>
    <p:sldId id="364" r:id="rId10"/>
    <p:sldId id="328" r:id="rId11"/>
    <p:sldId id="367" r:id="rId12"/>
    <p:sldId id="368" r:id="rId13"/>
    <p:sldId id="371" r:id="rId14"/>
    <p:sldId id="291" r:id="rId15"/>
    <p:sldId id="366" r:id="rId16"/>
    <p:sldId id="330" r:id="rId17"/>
    <p:sldId id="372" r:id="rId18"/>
    <p:sldId id="370" r:id="rId19"/>
    <p:sldId id="356" r:id="rId20"/>
    <p:sldId id="369" r:id="rId21"/>
    <p:sldId id="373" r:id="rId22"/>
    <p:sldId id="37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55BA2F-FBEA-49B7-BBE1-A6AE1F8E9EC1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1AAF23-E4AD-4ED6-ACD8-9888CD17E7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580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51D1-14E0-4C71-BBD4-E6C7560ECD8C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8AA1-0CF3-44AA-B61A-D61AEC49E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994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51D1-14E0-4C71-BBD4-E6C7560ECD8C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8AA1-0CF3-44AA-B61A-D61AEC49E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166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51D1-14E0-4C71-BBD4-E6C7560ECD8C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8AA1-0CF3-44AA-B61A-D61AEC49E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707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51D1-14E0-4C71-BBD4-E6C7560ECD8C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8AA1-0CF3-44AA-B61A-D61AEC49E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167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51D1-14E0-4C71-BBD4-E6C7560ECD8C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8AA1-0CF3-44AA-B61A-D61AEC49E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458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51D1-14E0-4C71-BBD4-E6C7560ECD8C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8AA1-0CF3-44AA-B61A-D61AEC49E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140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51D1-14E0-4C71-BBD4-E6C7560ECD8C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8AA1-0CF3-44AA-B61A-D61AEC49E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199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51D1-14E0-4C71-BBD4-E6C7560ECD8C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8AA1-0CF3-44AA-B61A-D61AEC49E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777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51D1-14E0-4C71-BBD4-E6C7560ECD8C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8AA1-0CF3-44AA-B61A-D61AEC49E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482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51D1-14E0-4C71-BBD4-E6C7560ECD8C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8AA1-0CF3-44AA-B61A-D61AEC49E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431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51D1-14E0-4C71-BBD4-E6C7560ECD8C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8AA1-0CF3-44AA-B61A-D61AEC49E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966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A51D1-14E0-4C71-BBD4-E6C7560ECD8C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38AA1-0CF3-44AA-B61A-D61AEC49E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163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908720"/>
            <a:ext cx="4176464" cy="1143000"/>
          </a:xfrm>
        </p:spPr>
        <p:txBody>
          <a:bodyPr>
            <a:noAutofit/>
          </a:bodyPr>
          <a:lstStyle/>
          <a:p>
            <a:r>
              <a:rPr lang="uk-UA" b="1" u="sng" dirty="0" smtClean="0">
                <a:ln>
                  <a:solidFill>
                    <a:srgbClr val="FFFF00"/>
                  </a:solidFill>
                </a:ln>
              </a:rPr>
              <a:t>Тема:</a:t>
            </a: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Спинномозкові нерви </a:t>
            </a:r>
            <a:endParaRPr lang="uk-UA" dirty="0">
              <a:ln w="19050"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4680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765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ÐÐ°ÑÑÐ¸Ð½ÐºÐ¸ Ð¿Ð¾ Ð·Ð°Ð¿ÑÐ¾ÑÑ ÑÐ¿Ð¸Ð½Ð½Ð¾Ð¹ Ð¼Ð¾Ð·Ð³ Ð²Ð½ÐµÑÐ½ÐµÐµ ÑÑÑÐ¾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1" y="116632"/>
            <a:ext cx="9047421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25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19802" y="2465214"/>
            <a:ext cx="4916694" cy="42473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dirty="0" smtClean="0"/>
              <a:t>До </a:t>
            </a:r>
            <a:r>
              <a:rPr lang="uk-UA" dirty="0"/>
              <a:t>всіх спинномозкових нервів від симпатичного стовбура проходять </a:t>
            </a:r>
            <a:r>
              <a:rPr lang="uk-UA" b="1" i="1" dirty="0"/>
              <a:t>сірі сполучні гілки (</a:t>
            </a:r>
            <a:r>
              <a:rPr lang="uk-UA" b="1" i="1" dirty="0" err="1"/>
              <a:t>rr</a:t>
            </a:r>
            <a:r>
              <a:rPr lang="uk-UA" b="1" i="1" dirty="0"/>
              <a:t>. </a:t>
            </a:r>
            <a:r>
              <a:rPr lang="uk-UA" b="1" i="1" dirty="0" err="1"/>
              <a:t>communicantes</a:t>
            </a:r>
            <a:r>
              <a:rPr lang="uk-UA" b="1" i="1" dirty="0"/>
              <a:t> </a:t>
            </a:r>
            <a:r>
              <a:rPr lang="uk-UA" b="1" i="1" dirty="0" err="1"/>
              <a:t>grisei</a:t>
            </a:r>
            <a:r>
              <a:rPr lang="uk-UA" b="1" i="1" dirty="0"/>
              <a:t>).</a:t>
            </a:r>
            <a:r>
              <a:rPr lang="uk-UA" dirty="0"/>
              <a:t> Вони представлені </a:t>
            </a:r>
            <a:r>
              <a:rPr lang="uk-UA" dirty="0" err="1"/>
              <a:t>безмієліновими</a:t>
            </a:r>
            <a:r>
              <a:rPr lang="uk-UA" dirty="0"/>
              <a:t> </a:t>
            </a:r>
            <a:r>
              <a:rPr lang="uk-UA" dirty="0" err="1"/>
              <a:t>постгангліонарними</a:t>
            </a:r>
            <a:r>
              <a:rPr lang="uk-UA" dirty="0"/>
              <a:t> симпатичними нервовими волокнами (аксони нейронів вузлів симпатичного стовбура), що йдуть у зворотному напрямку від кожного вузла симпатичного стовбура до </a:t>
            </a:r>
            <a:r>
              <a:rPr lang="ru-RU" dirty="0"/>
              <a:t>кожного</a:t>
            </a:r>
            <a:r>
              <a:rPr lang="uk-UA" dirty="0"/>
              <a:t> спинномозкового нерва </a:t>
            </a:r>
            <a:r>
              <a:rPr lang="ru-RU" dirty="0"/>
              <a:t>та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відгалужен</a:t>
            </a:r>
            <a:r>
              <a:rPr lang="uk-UA" dirty="0"/>
              <a:t>ь. У складі всіх спинномозкових нервів та їх гілок </a:t>
            </a:r>
            <a:r>
              <a:rPr lang="uk-UA" dirty="0" err="1"/>
              <a:t>постгангліонарні</a:t>
            </a:r>
            <a:r>
              <a:rPr lang="uk-UA" dirty="0"/>
              <a:t> симпатичні волокна направляються до кровоносних і лімфатичних судин шкіри, скелетних м'язів та інших тканин, що забезпечує їх функції і обмінні процеси (трофічна іннервація).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4365" y="122069"/>
            <a:ext cx="4397635" cy="20313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uk-UA" b="1" i="1" dirty="0">
                <a:solidFill>
                  <a:prstClr val="black"/>
                </a:solidFill>
              </a:rPr>
              <a:t>Білі сполучні гілки (</a:t>
            </a:r>
            <a:r>
              <a:rPr lang="uk-UA" b="1" i="1" dirty="0" err="1">
                <a:solidFill>
                  <a:prstClr val="black"/>
                </a:solidFill>
              </a:rPr>
              <a:t>rr</a:t>
            </a:r>
            <a:r>
              <a:rPr lang="uk-UA" b="1" i="1" dirty="0">
                <a:solidFill>
                  <a:prstClr val="black"/>
                </a:solidFill>
              </a:rPr>
              <a:t>. </a:t>
            </a:r>
            <a:r>
              <a:rPr lang="uk-UA" b="1" i="1" dirty="0" err="1">
                <a:solidFill>
                  <a:prstClr val="black"/>
                </a:solidFill>
              </a:rPr>
              <a:t>communicantes</a:t>
            </a:r>
            <a:r>
              <a:rPr lang="uk-UA" b="1" i="1" dirty="0">
                <a:solidFill>
                  <a:prstClr val="black"/>
                </a:solidFill>
              </a:rPr>
              <a:t> </a:t>
            </a:r>
            <a:r>
              <a:rPr lang="uk-UA" b="1" i="1" dirty="0" err="1">
                <a:solidFill>
                  <a:prstClr val="black"/>
                </a:solidFill>
              </a:rPr>
              <a:t>albi</a:t>
            </a:r>
            <a:r>
              <a:rPr lang="uk-UA" b="1" i="1" dirty="0">
                <a:solidFill>
                  <a:prstClr val="black"/>
                </a:solidFill>
              </a:rPr>
              <a:t>) </a:t>
            </a:r>
            <a:r>
              <a:rPr lang="uk-UA" dirty="0">
                <a:solidFill>
                  <a:prstClr val="black"/>
                </a:solidFill>
              </a:rPr>
              <a:t>містять вкриті мієліном </a:t>
            </a:r>
            <a:r>
              <a:rPr lang="uk-UA" dirty="0" err="1">
                <a:solidFill>
                  <a:prstClr val="black"/>
                </a:solidFill>
              </a:rPr>
              <a:t>прегангліонарні</a:t>
            </a:r>
            <a:r>
              <a:rPr lang="uk-UA" dirty="0">
                <a:solidFill>
                  <a:prstClr val="black"/>
                </a:solidFill>
              </a:rPr>
              <a:t> симпатичні волокна (аксони нейронів бічного проміжного ядра сірої речовини спинного мозку), які досягають певного вузла симпатичного стовбура і з’єднують його зі спинномозковими нервами. 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5" name="Picture 4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4" b="4564"/>
          <a:stretch/>
        </p:blipFill>
        <p:spPr bwMode="auto">
          <a:xfrm>
            <a:off x="107504" y="2348880"/>
            <a:ext cx="4001227" cy="4479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2170"/>
            <a:ext cx="3816424" cy="220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816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484784"/>
            <a:ext cx="3528392" cy="34778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sz="2000" b="1" i="1" dirty="0" err="1"/>
              <a:t>Оболонна</a:t>
            </a:r>
            <a:r>
              <a:rPr lang="uk-UA" sz="2000" b="1" i="1" dirty="0"/>
              <a:t> (</a:t>
            </a:r>
            <a:r>
              <a:rPr lang="uk-UA" sz="2000" b="1" i="1" dirty="0" err="1"/>
              <a:t>менінгеальна</a:t>
            </a:r>
            <a:r>
              <a:rPr lang="uk-UA" sz="2000" b="1" i="1" dirty="0"/>
              <a:t>) гілка</a:t>
            </a:r>
            <a:r>
              <a:rPr lang="uk-UA" sz="2000" dirty="0"/>
              <a:t> </a:t>
            </a:r>
            <a:r>
              <a:rPr lang="uk-UA" sz="2000" b="1" i="1" dirty="0"/>
              <a:t>(</a:t>
            </a:r>
            <a:r>
              <a:rPr lang="uk-UA" sz="2000" b="1" i="1" dirty="0" err="1"/>
              <a:t>ramus</a:t>
            </a:r>
            <a:r>
              <a:rPr lang="uk-UA" sz="2000" b="1" i="1" dirty="0"/>
              <a:t> </a:t>
            </a:r>
            <a:r>
              <a:rPr lang="uk-UA" sz="2000" b="1" i="1" dirty="0" err="1"/>
              <a:t>meningeus</a:t>
            </a:r>
            <a:r>
              <a:rPr lang="uk-UA" sz="2000" b="1" i="1" dirty="0"/>
              <a:t>) </a:t>
            </a:r>
            <a:r>
              <a:rPr lang="uk-UA" sz="2000" dirty="0"/>
              <a:t>містить чутливі та симпатичні волокна і, відійшовши від спинномозкового нерва, повертається назад через </a:t>
            </a:r>
            <a:r>
              <a:rPr lang="uk-UA" sz="2000" dirty="0" err="1"/>
              <a:t>міжхребцевий</a:t>
            </a:r>
            <a:r>
              <a:rPr lang="uk-UA" sz="2000" dirty="0"/>
              <a:t> отвір в хребетний канал та іннервує оболонки спинного мозку. </a:t>
            </a:r>
            <a:endParaRPr lang="uk-UA" sz="2000" dirty="0" smtClean="0"/>
          </a:p>
          <a:p>
            <a:r>
              <a:rPr lang="uk-UA" sz="2000" dirty="0" smtClean="0"/>
              <a:t>Раніше </a:t>
            </a:r>
            <a:r>
              <a:rPr lang="uk-UA" sz="2000" dirty="0" err="1"/>
              <a:t>оболонну</a:t>
            </a:r>
            <a:r>
              <a:rPr lang="uk-UA" sz="2000" dirty="0"/>
              <a:t> гілку називали поворотним нервом.</a:t>
            </a:r>
            <a:endParaRPr lang="ru-RU" sz="2000" dirty="0"/>
          </a:p>
        </p:txBody>
      </p:sp>
      <p:pic>
        <p:nvPicPr>
          <p:cNvPr id="3" name="Picture 2" descr="Картинки по запросу спинномозговые нервы анатом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392" y="1268760"/>
            <a:ext cx="5419725" cy="482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139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12" y="66674"/>
            <a:ext cx="5448300" cy="679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449029" y="56139"/>
            <a:ext cx="3660204" cy="67403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b="1" i="1" dirty="0"/>
              <a:t>Передні гілки (вентральні гілки), </a:t>
            </a:r>
            <a:r>
              <a:rPr lang="ru-RU" b="1" i="1" dirty="0" err="1"/>
              <a:t>rami</a:t>
            </a:r>
            <a:r>
              <a:rPr lang="ru-RU" b="1" i="1" dirty="0"/>
              <a:t> </a:t>
            </a:r>
            <a:r>
              <a:rPr lang="ru-RU" b="1" i="1" dirty="0" err="1"/>
              <a:t>anteriores</a:t>
            </a:r>
            <a:r>
              <a:rPr lang="uk-UA" b="1" i="1" dirty="0"/>
              <a:t> (</a:t>
            </a:r>
            <a:r>
              <a:rPr lang="ru-RU" b="1" i="1" dirty="0" err="1"/>
              <a:t>rami</a:t>
            </a:r>
            <a:r>
              <a:rPr lang="ru-RU" b="1" i="1" dirty="0"/>
              <a:t> </a:t>
            </a:r>
            <a:r>
              <a:rPr lang="ru-RU" b="1" i="1" dirty="0" err="1"/>
              <a:t>ventrales</a:t>
            </a:r>
            <a:r>
              <a:rPr lang="uk-UA" b="1" i="1" dirty="0"/>
              <a:t>)</a:t>
            </a:r>
            <a:r>
              <a:rPr lang="uk-UA" dirty="0"/>
              <a:t> спинномозкових нервів за складом волокон є мішаними і </a:t>
            </a:r>
            <a:r>
              <a:rPr lang="uk-UA" dirty="0" smtClean="0"/>
              <a:t>з’єднуючись </a:t>
            </a:r>
            <a:r>
              <a:rPr lang="uk-UA" dirty="0"/>
              <a:t>одна з одною петлями, </a:t>
            </a:r>
            <a:r>
              <a:rPr lang="uk-UA" u="sng" dirty="0"/>
              <a:t>утворюють шийне, плечове, поперекове, крижове та куприкове сплетення</a:t>
            </a:r>
            <a:r>
              <a:rPr lang="uk-UA" dirty="0"/>
              <a:t>, від яких відходять периферичні нерви. </a:t>
            </a:r>
            <a:endParaRPr lang="uk-UA" dirty="0" smtClean="0"/>
          </a:p>
          <a:p>
            <a:r>
              <a:rPr lang="uk-UA" dirty="0" smtClean="0"/>
              <a:t>В </a:t>
            </a:r>
            <a:r>
              <a:rPr lang="uk-UA" dirty="0"/>
              <a:t>сплетеннях відбувається обмін волокнами, що належать сусіднім сегментам спинного мозку. </a:t>
            </a:r>
            <a:r>
              <a:rPr lang="uk-UA" dirty="0" smtClean="0"/>
              <a:t>В </a:t>
            </a:r>
            <a:r>
              <a:rPr lang="uk-UA" dirty="0"/>
              <a:t>результаті підвищується надійність периферичної іннервації і забезпечуються складні рефлекторні реакції організму. </a:t>
            </a:r>
            <a:endParaRPr lang="uk-UA" dirty="0" smtClean="0"/>
          </a:p>
          <a:p>
            <a:r>
              <a:rPr lang="uk-UA" dirty="0" smtClean="0"/>
              <a:t>Лише </a:t>
            </a:r>
            <a:r>
              <a:rPr lang="uk-UA" u="sng" dirty="0"/>
              <a:t>передні гілки грудних спинномозкових нервів зберігають метамерну будову і продовжуються у міжреброві нерви</a:t>
            </a:r>
            <a:r>
              <a:rPr lang="uk-UA" dirty="0"/>
              <a:t>, не утворюючи сплетень. </a:t>
            </a:r>
            <a:endParaRPr lang="uk-UA" dirty="0" smtClean="0"/>
          </a:p>
          <a:p>
            <a:r>
              <a:rPr lang="uk-UA" dirty="0" smtClean="0"/>
              <a:t>Передні </a:t>
            </a:r>
            <a:r>
              <a:rPr lang="uk-UA" dirty="0"/>
              <a:t>гілки та їх сплетення іннервують шкіру і м'язи шиї, грудей, живота і кінцівок.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3055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vmede.org/sait/content/Anatomija_sapin_3/1_files/mb4_104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1945"/>
            <a:ext cx="3096343" cy="685800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347864" y="3121933"/>
            <a:ext cx="5632984" cy="3693319"/>
          </a:xfrm>
          <a:prstGeom prst="rect">
            <a:avLst/>
          </a:prstGeom>
          <a:ln w="5715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b="1" dirty="0" err="1" smtClean="0"/>
              <a:t>Утворення</a:t>
            </a:r>
            <a:r>
              <a:rPr lang="ru-RU" b="1" dirty="0" smtClean="0"/>
              <a:t> </a:t>
            </a:r>
            <a:r>
              <a:rPr lang="ru-RU" b="1" dirty="0" err="1"/>
              <a:t>сплетінь</a:t>
            </a:r>
            <a:r>
              <a:rPr lang="ru-RU" b="1" dirty="0"/>
              <a:t> </a:t>
            </a:r>
            <a:r>
              <a:rPr lang="ru-RU" b="1" dirty="0" err="1"/>
              <a:t>спинномозкових</a:t>
            </a:r>
            <a:r>
              <a:rPr lang="ru-RU" b="1" dirty="0"/>
              <a:t> </a:t>
            </a:r>
            <a:r>
              <a:rPr lang="ru-RU" b="1" dirty="0" err="1"/>
              <a:t>нервів</a:t>
            </a:r>
            <a:r>
              <a:rPr lang="ru-RU" b="1" dirty="0"/>
              <a:t> (схема): </a:t>
            </a:r>
            <a:endParaRPr lang="ru-RU" b="1" dirty="0" smtClean="0"/>
          </a:p>
          <a:p>
            <a:r>
              <a:rPr lang="ru-RU" dirty="0" smtClean="0"/>
              <a:t>1 </a:t>
            </a:r>
            <a:r>
              <a:rPr lang="ru-RU" dirty="0"/>
              <a:t>- </a:t>
            </a:r>
            <a:r>
              <a:rPr lang="ru-RU" dirty="0" err="1"/>
              <a:t>головний</a:t>
            </a:r>
            <a:r>
              <a:rPr lang="ru-RU" dirty="0"/>
              <a:t> </a:t>
            </a:r>
            <a:r>
              <a:rPr lang="ru-RU" dirty="0" err="1"/>
              <a:t>мозок</a:t>
            </a:r>
            <a:r>
              <a:rPr lang="ru-RU" dirty="0"/>
              <a:t> в </a:t>
            </a:r>
            <a:r>
              <a:rPr lang="ru-RU" dirty="0" err="1"/>
              <a:t>порожнині</a:t>
            </a:r>
            <a:r>
              <a:rPr lang="ru-RU" dirty="0"/>
              <a:t> черепа; 2 - </a:t>
            </a:r>
            <a:r>
              <a:rPr lang="ru-RU" dirty="0" err="1" smtClean="0"/>
              <a:t>шийне</a:t>
            </a:r>
            <a:r>
              <a:rPr lang="ru-RU" dirty="0" smtClean="0"/>
              <a:t> </a:t>
            </a:r>
            <a:r>
              <a:rPr lang="ru-RU" dirty="0" err="1"/>
              <a:t>сплетіння</a:t>
            </a:r>
            <a:r>
              <a:rPr lang="ru-RU" dirty="0"/>
              <a:t> (</a:t>
            </a:r>
            <a:r>
              <a:rPr lang="en-US" dirty="0"/>
              <a:t>CI-IV); 3 </a:t>
            </a:r>
            <a:r>
              <a:rPr lang="en-US" dirty="0" smtClean="0"/>
              <a:t>– </a:t>
            </a:r>
            <a:r>
              <a:rPr lang="ru-RU" dirty="0" err="1" smtClean="0"/>
              <a:t>діафрагмальний</a:t>
            </a:r>
            <a:r>
              <a:rPr lang="ru-RU" dirty="0" smtClean="0"/>
              <a:t> нерв</a:t>
            </a:r>
            <a:r>
              <a:rPr lang="ru-RU" dirty="0"/>
              <a:t>; 4 - </a:t>
            </a:r>
            <a:r>
              <a:rPr lang="ru-RU" dirty="0" err="1"/>
              <a:t>спинний</a:t>
            </a:r>
            <a:r>
              <a:rPr lang="ru-RU" dirty="0"/>
              <a:t> </a:t>
            </a:r>
            <a:r>
              <a:rPr lang="ru-RU" dirty="0" err="1"/>
              <a:t>мозок</a:t>
            </a:r>
            <a:r>
              <a:rPr lang="ru-RU" dirty="0"/>
              <a:t> в хребетному </a:t>
            </a:r>
            <a:r>
              <a:rPr lang="ru-RU" dirty="0" err="1"/>
              <a:t>каналі</a:t>
            </a:r>
            <a:r>
              <a:rPr lang="ru-RU" dirty="0"/>
              <a:t>; 5 - </a:t>
            </a:r>
            <a:r>
              <a:rPr lang="ru-RU" dirty="0" err="1"/>
              <a:t>діафрагма</a:t>
            </a:r>
            <a:r>
              <a:rPr lang="ru-RU" dirty="0"/>
              <a:t>; 6 - </a:t>
            </a:r>
            <a:r>
              <a:rPr lang="ru-RU" dirty="0" err="1" smtClean="0"/>
              <a:t>поперекове</a:t>
            </a:r>
            <a:r>
              <a:rPr lang="ru-RU" dirty="0" smtClean="0"/>
              <a:t> </a:t>
            </a:r>
            <a:r>
              <a:rPr lang="ru-RU" dirty="0" err="1"/>
              <a:t>сплетіння</a:t>
            </a:r>
            <a:r>
              <a:rPr lang="ru-RU" dirty="0"/>
              <a:t> (</a:t>
            </a:r>
            <a:r>
              <a:rPr lang="en-US" dirty="0"/>
              <a:t>LI-IV); 7 - </a:t>
            </a:r>
            <a:r>
              <a:rPr lang="ru-RU" dirty="0" err="1"/>
              <a:t>стегновий</a:t>
            </a:r>
            <a:r>
              <a:rPr lang="ru-RU" dirty="0"/>
              <a:t> нерв; 8 - </a:t>
            </a:r>
            <a:r>
              <a:rPr lang="ru-RU" dirty="0" err="1"/>
              <a:t>крижове</a:t>
            </a:r>
            <a:r>
              <a:rPr lang="ru-RU" dirty="0"/>
              <a:t> </a:t>
            </a:r>
            <a:r>
              <a:rPr lang="ru-RU" dirty="0" err="1"/>
              <a:t>сплетіння</a:t>
            </a:r>
            <a:r>
              <a:rPr lang="ru-RU" dirty="0"/>
              <a:t> (</a:t>
            </a:r>
            <a:r>
              <a:rPr lang="en-US" dirty="0"/>
              <a:t>LV - SI-V); 9 - </a:t>
            </a:r>
            <a:r>
              <a:rPr lang="ru-RU" dirty="0" err="1"/>
              <a:t>м'язові</a:t>
            </a:r>
            <a:r>
              <a:rPr lang="ru-RU" dirty="0"/>
              <a:t> </a:t>
            </a:r>
            <a:r>
              <a:rPr lang="ru-RU" dirty="0" err="1"/>
              <a:t>гілки</a:t>
            </a:r>
            <a:r>
              <a:rPr lang="ru-RU" dirty="0"/>
              <a:t> </a:t>
            </a:r>
            <a:r>
              <a:rPr lang="ru-RU" dirty="0" err="1"/>
              <a:t>сідничного</a:t>
            </a:r>
            <a:r>
              <a:rPr lang="ru-RU" dirty="0"/>
              <a:t> нерва; 10 - </a:t>
            </a:r>
            <a:r>
              <a:rPr lang="ru-RU" dirty="0" err="1"/>
              <a:t>загальний</a:t>
            </a:r>
            <a:r>
              <a:rPr lang="ru-RU" dirty="0"/>
              <a:t> </a:t>
            </a:r>
            <a:r>
              <a:rPr lang="ru-RU" dirty="0" err="1" smtClean="0"/>
              <a:t>малогомілковий</a:t>
            </a:r>
            <a:r>
              <a:rPr lang="ru-RU" dirty="0" smtClean="0"/>
              <a:t> </a:t>
            </a:r>
            <a:r>
              <a:rPr lang="ru-RU" dirty="0"/>
              <a:t>нерв; 11 - </a:t>
            </a:r>
            <a:r>
              <a:rPr lang="ru-RU" dirty="0" err="1"/>
              <a:t>поверхневий</a:t>
            </a:r>
            <a:r>
              <a:rPr lang="ru-RU" dirty="0"/>
              <a:t> </a:t>
            </a:r>
            <a:r>
              <a:rPr lang="ru-RU" dirty="0" err="1"/>
              <a:t>малогомілкової</a:t>
            </a:r>
            <a:r>
              <a:rPr lang="ru-RU" dirty="0"/>
              <a:t> нерв; 12 - </a:t>
            </a:r>
            <a:r>
              <a:rPr lang="ru-RU" dirty="0" err="1"/>
              <a:t>підшкірний</a:t>
            </a:r>
            <a:r>
              <a:rPr lang="ru-RU" dirty="0"/>
              <a:t> нерв </a:t>
            </a:r>
            <a:r>
              <a:rPr lang="ru-RU" dirty="0" err="1"/>
              <a:t>гомілки</a:t>
            </a:r>
            <a:r>
              <a:rPr lang="ru-RU" dirty="0"/>
              <a:t>; 13 - </a:t>
            </a:r>
            <a:r>
              <a:rPr lang="ru-RU" dirty="0" err="1"/>
              <a:t>глибокий</a:t>
            </a:r>
            <a:r>
              <a:rPr lang="ru-RU" dirty="0"/>
              <a:t> </a:t>
            </a:r>
            <a:r>
              <a:rPr lang="ru-RU" dirty="0" err="1" smtClean="0"/>
              <a:t>малогомілковий</a:t>
            </a:r>
            <a:r>
              <a:rPr lang="ru-RU" dirty="0" smtClean="0"/>
              <a:t> </a:t>
            </a:r>
            <a:r>
              <a:rPr lang="ru-RU" dirty="0"/>
              <a:t>нерв; 14 - </a:t>
            </a:r>
            <a:r>
              <a:rPr lang="ru-RU" dirty="0" err="1" smtClean="0"/>
              <a:t>великогомілковий</a:t>
            </a:r>
            <a:r>
              <a:rPr lang="ru-RU" dirty="0" smtClean="0"/>
              <a:t> </a:t>
            </a:r>
            <a:r>
              <a:rPr lang="ru-RU" dirty="0"/>
              <a:t>нерв; 15 - </a:t>
            </a:r>
            <a:r>
              <a:rPr lang="ru-RU" dirty="0" err="1"/>
              <a:t>сідничний</a:t>
            </a:r>
            <a:r>
              <a:rPr lang="ru-RU" dirty="0"/>
              <a:t> нерв; 16 - </a:t>
            </a:r>
            <a:r>
              <a:rPr lang="ru-RU" dirty="0" err="1"/>
              <a:t>серединний</a:t>
            </a:r>
            <a:r>
              <a:rPr lang="ru-RU" dirty="0"/>
              <a:t> нерв; 17 - </a:t>
            </a:r>
            <a:r>
              <a:rPr lang="ru-RU" dirty="0" err="1"/>
              <a:t>ліктьовий</a:t>
            </a:r>
            <a:r>
              <a:rPr lang="ru-RU" dirty="0"/>
              <a:t> нерв; 18 - </a:t>
            </a:r>
            <a:r>
              <a:rPr lang="ru-RU" dirty="0" err="1"/>
              <a:t>променевий</a:t>
            </a:r>
            <a:r>
              <a:rPr lang="ru-RU" dirty="0"/>
              <a:t> нерв; 19 - </a:t>
            </a:r>
            <a:r>
              <a:rPr lang="ru-RU" dirty="0" err="1"/>
              <a:t>м'язово-шкірний</a:t>
            </a:r>
            <a:r>
              <a:rPr lang="ru-RU" dirty="0"/>
              <a:t> нерв; 20 - </a:t>
            </a:r>
            <a:r>
              <a:rPr lang="ru-RU" dirty="0" err="1"/>
              <a:t>пахвовий</a:t>
            </a:r>
            <a:r>
              <a:rPr lang="ru-RU" dirty="0"/>
              <a:t> нерв; 21 - </a:t>
            </a:r>
            <a:r>
              <a:rPr lang="ru-RU" dirty="0" err="1"/>
              <a:t>плечове</a:t>
            </a:r>
            <a:r>
              <a:rPr lang="ru-RU" dirty="0"/>
              <a:t> </a:t>
            </a:r>
            <a:r>
              <a:rPr lang="ru-RU" dirty="0" err="1"/>
              <a:t>сплетіння</a:t>
            </a:r>
            <a:r>
              <a:rPr lang="ru-RU" dirty="0"/>
              <a:t> (</a:t>
            </a:r>
            <a:r>
              <a:rPr lang="en-US" dirty="0"/>
              <a:t>CV-VIII - </a:t>
            </a:r>
            <a:r>
              <a:rPr lang="en-US" dirty="0" err="1"/>
              <a:t>ThI</a:t>
            </a:r>
            <a:r>
              <a:rPr lang="en-US" dirty="0"/>
              <a:t>)</a:t>
            </a:r>
            <a:endParaRPr lang="ru-RU" dirty="0"/>
          </a:p>
        </p:txBody>
      </p:sp>
      <p:pic>
        <p:nvPicPr>
          <p:cNvPr id="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0736"/>
            <a:ext cx="4104457" cy="3072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99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5882" y="332656"/>
            <a:ext cx="403244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i="1" dirty="0"/>
              <a:t>Задні гілки (дорсальні гілки), </a:t>
            </a:r>
            <a:r>
              <a:rPr lang="ru-RU" sz="2000" b="1" i="1" dirty="0" err="1"/>
              <a:t>rami</a:t>
            </a:r>
            <a:r>
              <a:rPr lang="ru-RU" sz="2000" b="1" i="1" dirty="0"/>
              <a:t> </a:t>
            </a:r>
            <a:r>
              <a:rPr lang="ru-RU" sz="2000" b="1" i="1" dirty="0" err="1"/>
              <a:t>posteriores</a:t>
            </a:r>
            <a:r>
              <a:rPr lang="uk-UA" sz="2000" b="1" i="1" dirty="0"/>
              <a:t> (</a:t>
            </a:r>
            <a:r>
              <a:rPr lang="ru-RU" sz="2000" b="1" i="1" dirty="0" err="1"/>
              <a:t>rami</a:t>
            </a:r>
            <a:r>
              <a:rPr lang="ru-RU" sz="2000" b="1" i="1" dirty="0"/>
              <a:t> </a:t>
            </a:r>
            <a:r>
              <a:rPr lang="ru-RU" sz="2000" b="1" i="1" dirty="0" err="1"/>
              <a:t>dorsales</a:t>
            </a:r>
            <a:r>
              <a:rPr lang="uk-UA" sz="2000" b="1" i="1" dirty="0"/>
              <a:t>)</a:t>
            </a:r>
            <a:r>
              <a:rPr lang="uk-UA" sz="2000" dirty="0"/>
              <a:t> спинномозкових нервів відходячи від стовбурів спинномозкових нервів, </a:t>
            </a:r>
            <a:r>
              <a:rPr lang="uk-UA" sz="2000" dirty="0" smtClean="0"/>
              <a:t>йдуть </a:t>
            </a:r>
            <a:r>
              <a:rPr lang="uk-UA" sz="2000" dirty="0"/>
              <a:t>назад між поперечними відростками хребців (у крижовій кістці через задні крижові отвори) і направляються до шкіри і м'язів спини. </a:t>
            </a:r>
            <a:endParaRPr lang="ru-RU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dirty="0"/>
              <a:t>Задні </a:t>
            </a:r>
            <a:r>
              <a:rPr lang="uk-UA" sz="2000" dirty="0" smtClean="0"/>
              <a:t>гілки значно </a:t>
            </a:r>
            <a:r>
              <a:rPr lang="uk-UA" sz="2000" dirty="0"/>
              <a:t>тонші за </a:t>
            </a:r>
            <a:r>
              <a:rPr lang="uk-UA" sz="2000" dirty="0" smtClean="0"/>
              <a:t>передні, </a:t>
            </a:r>
            <a:r>
              <a:rPr lang="uk-UA" sz="2000" dirty="0"/>
              <a:t>за складом волокон є мішаними. </a:t>
            </a:r>
            <a:endParaRPr lang="uk-UA" sz="20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dirty="0" smtClean="0"/>
              <a:t>Задні </a:t>
            </a:r>
            <a:r>
              <a:rPr lang="uk-UA" sz="2000" dirty="0"/>
              <a:t>гілки зберігають метамерну будову і не утворюють сплетень. </a:t>
            </a:r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dirty="0" smtClean="0"/>
              <a:t>Задні </a:t>
            </a:r>
            <a:r>
              <a:rPr lang="uk-UA" sz="2000" dirty="0"/>
              <a:t>гілки іннервують шкіру потиличної області, шкіру і м'язи задньої ділянки шиї, спини, поперекової області та сідниць. </a:t>
            </a:r>
            <a:endParaRPr lang="ru-RU" sz="2000" dirty="0"/>
          </a:p>
        </p:txBody>
      </p:sp>
      <p:pic>
        <p:nvPicPr>
          <p:cNvPr id="6" name="Рисунок 5" descr="Похожее изображение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8" t="15228" r="53117"/>
          <a:stretch/>
        </p:blipFill>
        <p:spPr bwMode="auto">
          <a:xfrm>
            <a:off x="4788024" y="548680"/>
            <a:ext cx="3672408" cy="5112568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6934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vmede.org/sait/content/Anatomija_sapin_3/1_files/mb4_011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439248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932040" y="0"/>
            <a:ext cx="4032448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Задні</a:t>
            </a:r>
            <a:r>
              <a:rPr lang="ru-RU" b="1" dirty="0"/>
              <a:t> </a:t>
            </a:r>
            <a:r>
              <a:rPr lang="ru-RU" b="1" dirty="0" err="1"/>
              <a:t>гілки</a:t>
            </a:r>
            <a:r>
              <a:rPr lang="ru-RU" b="1" dirty="0"/>
              <a:t> </a:t>
            </a:r>
            <a:r>
              <a:rPr lang="ru-RU" b="1" dirty="0" err="1"/>
              <a:t>спинномозкових</a:t>
            </a:r>
            <a:r>
              <a:rPr lang="ru-RU" b="1" dirty="0"/>
              <a:t> </a:t>
            </a:r>
            <a:r>
              <a:rPr lang="ru-RU" b="1" dirty="0" err="1" smtClean="0"/>
              <a:t>нервів</a:t>
            </a:r>
            <a:r>
              <a:rPr lang="ru-RU" b="1" dirty="0" smtClean="0"/>
              <a:t>: </a:t>
            </a:r>
          </a:p>
          <a:p>
            <a:r>
              <a:rPr lang="ru-RU" dirty="0" smtClean="0"/>
              <a:t>1 </a:t>
            </a:r>
            <a:r>
              <a:rPr lang="ru-RU" dirty="0"/>
              <a:t>- великий </a:t>
            </a:r>
            <a:r>
              <a:rPr lang="ru-RU" dirty="0" err="1"/>
              <a:t>потиличний</a:t>
            </a:r>
            <a:r>
              <a:rPr lang="ru-RU" dirty="0"/>
              <a:t> нерв; </a:t>
            </a:r>
            <a:endParaRPr lang="ru-RU" dirty="0" smtClean="0"/>
          </a:p>
          <a:p>
            <a:r>
              <a:rPr lang="ru-RU" dirty="0" smtClean="0"/>
              <a:t>2 </a:t>
            </a:r>
            <a:r>
              <a:rPr lang="ru-RU" dirty="0"/>
              <a:t>- </a:t>
            </a:r>
            <a:r>
              <a:rPr lang="ru-RU" dirty="0" err="1" smtClean="0"/>
              <a:t>задній</a:t>
            </a:r>
            <a:r>
              <a:rPr lang="ru-RU" dirty="0" smtClean="0"/>
              <a:t> великий </a:t>
            </a:r>
            <a:r>
              <a:rPr lang="ru-RU" dirty="0" err="1" smtClean="0"/>
              <a:t>прямий</a:t>
            </a:r>
            <a:r>
              <a:rPr lang="ru-RU" dirty="0" smtClean="0"/>
              <a:t> </a:t>
            </a:r>
            <a:r>
              <a:rPr lang="ru-RU" dirty="0" err="1"/>
              <a:t>м'яз</a:t>
            </a:r>
            <a:r>
              <a:rPr lang="ru-RU" dirty="0"/>
              <a:t> </a:t>
            </a:r>
            <a:r>
              <a:rPr lang="ru-RU" dirty="0" err="1"/>
              <a:t>голови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3 </a:t>
            </a:r>
            <a:r>
              <a:rPr lang="ru-RU" dirty="0"/>
              <a:t>- </a:t>
            </a:r>
            <a:r>
              <a:rPr lang="ru-RU" dirty="0" err="1"/>
              <a:t>малий</a:t>
            </a:r>
            <a:r>
              <a:rPr lang="ru-RU" dirty="0"/>
              <a:t> </a:t>
            </a:r>
            <a:r>
              <a:rPr lang="ru-RU" dirty="0" err="1"/>
              <a:t>потиличний</a:t>
            </a:r>
            <a:r>
              <a:rPr lang="ru-RU" dirty="0"/>
              <a:t> нерв; </a:t>
            </a:r>
            <a:endParaRPr lang="ru-RU" dirty="0" smtClean="0"/>
          </a:p>
          <a:p>
            <a:r>
              <a:rPr lang="ru-RU" dirty="0" smtClean="0"/>
              <a:t>4 </a:t>
            </a:r>
            <a:r>
              <a:rPr lang="ru-RU" dirty="0"/>
              <a:t>- </a:t>
            </a:r>
            <a:r>
              <a:rPr lang="ru-RU" dirty="0" err="1"/>
              <a:t>задні</a:t>
            </a:r>
            <a:r>
              <a:rPr lang="ru-RU" dirty="0"/>
              <a:t> </a:t>
            </a:r>
            <a:r>
              <a:rPr lang="ru-RU" dirty="0" err="1"/>
              <a:t>гілки</a:t>
            </a:r>
            <a:r>
              <a:rPr lang="ru-RU" dirty="0"/>
              <a:t> </a:t>
            </a:r>
            <a:r>
              <a:rPr lang="ru-RU" dirty="0" err="1" smtClean="0"/>
              <a:t>грудних</a:t>
            </a:r>
            <a:r>
              <a:rPr lang="ru-RU" dirty="0" smtClean="0"/>
              <a:t> </a:t>
            </a:r>
            <a:r>
              <a:rPr lang="ru-RU" dirty="0" err="1" smtClean="0"/>
              <a:t>нервів</a:t>
            </a:r>
            <a:r>
              <a:rPr lang="ru-RU" dirty="0" smtClean="0"/>
              <a:t>; </a:t>
            </a:r>
          </a:p>
          <a:p>
            <a:r>
              <a:rPr lang="ru-RU" dirty="0" smtClean="0"/>
              <a:t>5 </a:t>
            </a:r>
            <a:r>
              <a:rPr lang="ru-RU" dirty="0"/>
              <a:t>- </a:t>
            </a:r>
            <a:r>
              <a:rPr lang="ru-RU" dirty="0" err="1" smtClean="0"/>
              <a:t>найдовший</a:t>
            </a:r>
            <a:r>
              <a:rPr lang="ru-RU" dirty="0" smtClean="0"/>
              <a:t> </a:t>
            </a:r>
            <a:r>
              <a:rPr lang="ru-RU" dirty="0" err="1"/>
              <a:t>м'яз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6 </a:t>
            </a:r>
            <a:r>
              <a:rPr lang="ru-RU" dirty="0"/>
              <a:t>- </a:t>
            </a:r>
            <a:r>
              <a:rPr lang="ru-RU" dirty="0" err="1"/>
              <a:t>верхній</a:t>
            </a:r>
            <a:r>
              <a:rPr lang="ru-RU" dirty="0"/>
              <a:t> </a:t>
            </a:r>
            <a:r>
              <a:rPr lang="ru-RU" dirty="0" err="1"/>
              <a:t>латеральний</a:t>
            </a:r>
            <a:r>
              <a:rPr lang="ru-RU" dirty="0"/>
              <a:t> </a:t>
            </a:r>
            <a:r>
              <a:rPr lang="ru-RU" dirty="0" err="1"/>
              <a:t>шкірний</a:t>
            </a:r>
            <a:r>
              <a:rPr lang="ru-RU" dirty="0"/>
              <a:t> нерв плеча (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 smtClean="0"/>
              <a:t>пахвового</a:t>
            </a:r>
            <a:r>
              <a:rPr lang="ru-RU" dirty="0" smtClean="0"/>
              <a:t> </a:t>
            </a:r>
            <a:r>
              <a:rPr lang="ru-RU" dirty="0"/>
              <a:t>нерва); </a:t>
            </a:r>
            <a:endParaRPr lang="ru-RU" dirty="0" smtClean="0"/>
          </a:p>
          <a:p>
            <a:r>
              <a:rPr lang="ru-RU" dirty="0" smtClean="0"/>
              <a:t>7 </a:t>
            </a:r>
            <a:r>
              <a:rPr lang="ru-RU" dirty="0"/>
              <a:t>- </a:t>
            </a:r>
            <a:r>
              <a:rPr lang="ru-RU" dirty="0" err="1"/>
              <a:t>задній</a:t>
            </a:r>
            <a:r>
              <a:rPr lang="ru-RU" dirty="0"/>
              <a:t> </a:t>
            </a:r>
            <a:r>
              <a:rPr lang="ru-RU" dirty="0" err="1"/>
              <a:t>шкірний</a:t>
            </a:r>
            <a:r>
              <a:rPr lang="ru-RU" dirty="0"/>
              <a:t> нерв плеча (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променевого</a:t>
            </a:r>
            <a:r>
              <a:rPr lang="ru-RU" dirty="0"/>
              <a:t> нерва); </a:t>
            </a:r>
            <a:endParaRPr lang="ru-RU" dirty="0" smtClean="0"/>
          </a:p>
          <a:p>
            <a:r>
              <a:rPr lang="ru-RU" dirty="0" smtClean="0"/>
              <a:t>8 </a:t>
            </a:r>
            <a:r>
              <a:rPr lang="ru-RU" dirty="0"/>
              <a:t>- </a:t>
            </a:r>
            <a:r>
              <a:rPr lang="ru-RU" dirty="0" err="1"/>
              <a:t>медіальний</a:t>
            </a:r>
            <a:r>
              <a:rPr lang="ru-RU" dirty="0"/>
              <a:t> </a:t>
            </a:r>
            <a:r>
              <a:rPr lang="ru-RU" dirty="0" err="1"/>
              <a:t>шкірний</a:t>
            </a:r>
            <a:r>
              <a:rPr lang="ru-RU" dirty="0"/>
              <a:t> нерв плеча; </a:t>
            </a:r>
            <a:endParaRPr lang="ru-RU" dirty="0" smtClean="0"/>
          </a:p>
          <a:p>
            <a:r>
              <a:rPr lang="ru-RU" dirty="0" smtClean="0"/>
              <a:t>9 </a:t>
            </a:r>
            <a:r>
              <a:rPr lang="ru-RU" dirty="0"/>
              <a:t>- </a:t>
            </a:r>
            <a:r>
              <a:rPr lang="ru-RU" dirty="0" err="1"/>
              <a:t>верхні</a:t>
            </a:r>
            <a:r>
              <a:rPr lang="ru-RU" dirty="0"/>
              <a:t> </a:t>
            </a:r>
            <a:r>
              <a:rPr lang="ru-RU" dirty="0" err="1"/>
              <a:t>нерви</a:t>
            </a:r>
            <a:r>
              <a:rPr lang="ru-RU" dirty="0"/>
              <a:t> </a:t>
            </a:r>
            <a:r>
              <a:rPr lang="ru-RU" dirty="0" err="1"/>
              <a:t>сідниць</a:t>
            </a:r>
            <a:r>
              <a:rPr lang="ru-RU" dirty="0"/>
              <a:t> (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задніх</a:t>
            </a:r>
            <a:r>
              <a:rPr lang="ru-RU" dirty="0"/>
              <a:t> </a:t>
            </a:r>
            <a:r>
              <a:rPr lang="ru-RU" dirty="0" err="1"/>
              <a:t>гілок</a:t>
            </a:r>
            <a:r>
              <a:rPr lang="ru-RU" dirty="0"/>
              <a:t> </a:t>
            </a:r>
            <a:r>
              <a:rPr lang="ru-RU" dirty="0" err="1"/>
              <a:t>поперекових</a:t>
            </a:r>
            <a:r>
              <a:rPr lang="ru-RU" dirty="0"/>
              <a:t> </a:t>
            </a:r>
            <a:r>
              <a:rPr lang="ru-RU" dirty="0" err="1"/>
              <a:t>нервів</a:t>
            </a:r>
            <a:r>
              <a:rPr lang="ru-RU" dirty="0"/>
              <a:t>); </a:t>
            </a:r>
            <a:endParaRPr lang="ru-RU" dirty="0" smtClean="0"/>
          </a:p>
          <a:p>
            <a:r>
              <a:rPr lang="ru-RU" dirty="0" smtClean="0"/>
              <a:t>10 </a:t>
            </a:r>
            <a:r>
              <a:rPr lang="ru-RU" dirty="0"/>
              <a:t>- </a:t>
            </a:r>
            <a:r>
              <a:rPr lang="ru-RU" dirty="0" smtClean="0"/>
              <a:t>великий </a:t>
            </a:r>
            <a:r>
              <a:rPr lang="ru-RU" dirty="0" err="1"/>
              <a:t>сідничний</a:t>
            </a:r>
            <a:r>
              <a:rPr lang="ru-RU" dirty="0"/>
              <a:t> </a:t>
            </a:r>
            <a:r>
              <a:rPr lang="ru-RU" dirty="0" err="1"/>
              <a:t>м'яз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11 </a:t>
            </a:r>
            <a:r>
              <a:rPr lang="ru-RU" dirty="0"/>
              <a:t>- </a:t>
            </a:r>
            <a:r>
              <a:rPr lang="ru-RU" dirty="0" err="1"/>
              <a:t>середні</a:t>
            </a:r>
            <a:r>
              <a:rPr lang="ru-RU" dirty="0"/>
              <a:t> </a:t>
            </a:r>
            <a:r>
              <a:rPr lang="ru-RU" dirty="0" err="1"/>
              <a:t>нерви</a:t>
            </a:r>
            <a:r>
              <a:rPr lang="ru-RU" dirty="0"/>
              <a:t> </a:t>
            </a:r>
            <a:r>
              <a:rPr lang="ru-RU" dirty="0" err="1"/>
              <a:t>сідниць</a:t>
            </a:r>
            <a:r>
              <a:rPr lang="ru-RU" dirty="0"/>
              <a:t> (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задніх</a:t>
            </a:r>
            <a:r>
              <a:rPr lang="ru-RU" dirty="0"/>
              <a:t> </a:t>
            </a:r>
            <a:r>
              <a:rPr lang="ru-RU" dirty="0" err="1"/>
              <a:t>гілок</a:t>
            </a:r>
            <a:r>
              <a:rPr lang="ru-RU" dirty="0"/>
              <a:t> </a:t>
            </a:r>
            <a:r>
              <a:rPr lang="ru-RU" dirty="0" err="1"/>
              <a:t>крижових</a:t>
            </a:r>
            <a:r>
              <a:rPr lang="ru-RU" dirty="0"/>
              <a:t> </a:t>
            </a:r>
            <a:r>
              <a:rPr lang="ru-RU" dirty="0" err="1"/>
              <a:t>нервів</a:t>
            </a:r>
            <a:r>
              <a:rPr lang="ru-RU" dirty="0"/>
              <a:t>); </a:t>
            </a:r>
            <a:endParaRPr lang="ru-RU" dirty="0" smtClean="0"/>
          </a:p>
          <a:p>
            <a:r>
              <a:rPr lang="ru-RU" dirty="0" smtClean="0"/>
              <a:t>12 </a:t>
            </a:r>
            <a:r>
              <a:rPr lang="ru-RU" dirty="0"/>
              <a:t>- </a:t>
            </a:r>
            <a:r>
              <a:rPr lang="ru-RU" dirty="0" err="1"/>
              <a:t>задні</a:t>
            </a:r>
            <a:r>
              <a:rPr lang="ru-RU" dirty="0"/>
              <a:t> </a:t>
            </a:r>
            <a:r>
              <a:rPr lang="ru-RU" dirty="0" err="1"/>
              <a:t>гілки</a:t>
            </a:r>
            <a:r>
              <a:rPr lang="ru-RU" dirty="0"/>
              <a:t> </a:t>
            </a:r>
            <a:r>
              <a:rPr lang="ru-RU" dirty="0" err="1"/>
              <a:t>поперекових</a:t>
            </a:r>
            <a:r>
              <a:rPr lang="ru-RU" dirty="0"/>
              <a:t> </a:t>
            </a:r>
            <a:r>
              <a:rPr lang="ru-RU" dirty="0" err="1"/>
              <a:t>нервів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13 </a:t>
            </a:r>
            <a:r>
              <a:rPr lang="ru-RU" dirty="0"/>
              <a:t>- </a:t>
            </a:r>
            <a:r>
              <a:rPr lang="ru-RU" dirty="0" err="1"/>
              <a:t>найширший</a:t>
            </a:r>
            <a:r>
              <a:rPr lang="ru-RU" dirty="0"/>
              <a:t> </a:t>
            </a:r>
            <a:r>
              <a:rPr lang="ru-RU" dirty="0" err="1"/>
              <a:t>м'яз</a:t>
            </a:r>
            <a:r>
              <a:rPr lang="ru-RU" dirty="0"/>
              <a:t> </a:t>
            </a:r>
            <a:r>
              <a:rPr lang="ru-RU" dirty="0" err="1"/>
              <a:t>спини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14 </a:t>
            </a:r>
            <a:r>
              <a:rPr lang="ru-RU" dirty="0"/>
              <a:t>- </a:t>
            </a:r>
            <a:r>
              <a:rPr lang="ru-RU" dirty="0" err="1"/>
              <a:t>дельтоподібний</a:t>
            </a:r>
            <a:r>
              <a:rPr lang="ru-RU" dirty="0"/>
              <a:t> </a:t>
            </a:r>
            <a:r>
              <a:rPr lang="ru-RU" dirty="0" err="1"/>
              <a:t>м'яз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15 </a:t>
            </a:r>
            <a:r>
              <a:rPr lang="ru-RU" dirty="0"/>
              <a:t>- </a:t>
            </a:r>
            <a:r>
              <a:rPr lang="ru-RU" dirty="0" err="1"/>
              <a:t>латеральні</a:t>
            </a:r>
            <a:r>
              <a:rPr lang="ru-RU" dirty="0"/>
              <a:t> </a:t>
            </a:r>
            <a:r>
              <a:rPr lang="ru-RU" dirty="0" err="1"/>
              <a:t>шкірні</a:t>
            </a:r>
            <a:r>
              <a:rPr lang="ru-RU" dirty="0"/>
              <a:t> </a:t>
            </a:r>
            <a:r>
              <a:rPr lang="ru-RU" dirty="0" err="1"/>
              <a:t>гілки</a:t>
            </a:r>
            <a:r>
              <a:rPr lang="ru-RU" dirty="0"/>
              <a:t> (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задніх</a:t>
            </a:r>
            <a:r>
              <a:rPr lang="ru-RU" dirty="0"/>
              <a:t> </a:t>
            </a:r>
            <a:r>
              <a:rPr lang="ru-RU" dirty="0" err="1"/>
              <a:t>гілок</a:t>
            </a:r>
            <a:r>
              <a:rPr lang="ru-RU" dirty="0"/>
              <a:t> </a:t>
            </a:r>
            <a:r>
              <a:rPr lang="ru-RU" dirty="0" err="1"/>
              <a:t>грудних</a:t>
            </a:r>
            <a:r>
              <a:rPr lang="ru-RU" dirty="0"/>
              <a:t> </a:t>
            </a:r>
            <a:r>
              <a:rPr lang="ru-RU" dirty="0" err="1"/>
              <a:t>нервів</a:t>
            </a:r>
            <a:r>
              <a:rPr lang="ru-RU" dirty="0"/>
              <a:t>); </a:t>
            </a:r>
            <a:endParaRPr lang="ru-RU" dirty="0" smtClean="0"/>
          </a:p>
          <a:p>
            <a:r>
              <a:rPr lang="ru-RU" dirty="0" smtClean="0"/>
              <a:t>16 </a:t>
            </a:r>
            <a:r>
              <a:rPr lang="ru-RU" dirty="0"/>
              <a:t>- </a:t>
            </a:r>
            <a:r>
              <a:rPr lang="ru-RU" dirty="0" err="1"/>
              <a:t>латеральні</a:t>
            </a:r>
            <a:r>
              <a:rPr lang="ru-RU" dirty="0"/>
              <a:t> </a:t>
            </a:r>
            <a:r>
              <a:rPr lang="ru-RU" dirty="0" err="1"/>
              <a:t>гілки</a:t>
            </a:r>
            <a:r>
              <a:rPr lang="ru-RU" dirty="0"/>
              <a:t> (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задніх</a:t>
            </a:r>
            <a:r>
              <a:rPr lang="ru-RU" dirty="0"/>
              <a:t> </a:t>
            </a:r>
            <a:r>
              <a:rPr lang="ru-RU" dirty="0" err="1"/>
              <a:t>гілок</a:t>
            </a:r>
            <a:r>
              <a:rPr lang="ru-RU" dirty="0"/>
              <a:t> </a:t>
            </a:r>
            <a:r>
              <a:rPr lang="ru-RU" dirty="0" err="1"/>
              <a:t>шийних</a:t>
            </a:r>
            <a:r>
              <a:rPr lang="ru-RU" dirty="0"/>
              <a:t> </a:t>
            </a:r>
            <a:r>
              <a:rPr lang="ru-RU" dirty="0" err="1"/>
              <a:t>нервів</a:t>
            </a:r>
            <a:r>
              <a:rPr lang="ru-RU" dirty="0"/>
              <a:t>); </a:t>
            </a:r>
            <a:endParaRPr lang="ru-RU" dirty="0" smtClean="0"/>
          </a:p>
          <a:p>
            <a:r>
              <a:rPr lang="ru-RU" dirty="0" smtClean="0"/>
              <a:t>17 </a:t>
            </a:r>
            <a:r>
              <a:rPr lang="ru-RU" dirty="0"/>
              <a:t>- великий </a:t>
            </a:r>
            <a:r>
              <a:rPr lang="ru-RU" dirty="0" err="1"/>
              <a:t>вушний</a:t>
            </a:r>
            <a:r>
              <a:rPr lang="ru-RU" dirty="0"/>
              <a:t> нерв; </a:t>
            </a:r>
            <a:endParaRPr lang="ru-RU" dirty="0" smtClean="0"/>
          </a:p>
          <a:p>
            <a:r>
              <a:rPr lang="ru-RU" dirty="0" smtClean="0"/>
              <a:t>18 </a:t>
            </a:r>
            <a:r>
              <a:rPr lang="ru-RU" dirty="0"/>
              <a:t>- </a:t>
            </a:r>
            <a:r>
              <a:rPr lang="ru-RU" dirty="0" err="1"/>
              <a:t>малий</a:t>
            </a:r>
            <a:r>
              <a:rPr lang="ru-RU" dirty="0"/>
              <a:t> </a:t>
            </a:r>
            <a:r>
              <a:rPr lang="ru-RU" dirty="0" err="1"/>
              <a:t>потиличний</a:t>
            </a:r>
            <a:r>
              <a:rPr lang="ru-RU" dirty="0"/>
              <a:t> нерв</a:t>
            </a:r>
          </a:p>
        </p:txBody>
      </p:sp>
    </p:spTree>
    <p:extLst>
      <p:ext uri="{BB962C8B-B14F-4D97-AF65-F5344CB8AC3E}">
        <p14:creationId xmlns:p14="http://schemas.microsoft.com/office/powerpoint/2010/main" val="408154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спинномозговые нервы анатом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5419725" cy="482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64088" y="332656"/>
            <a:ext cx="3724275" cy="47089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sz="2000" dirty="0" smtClean="0"/>
              <a:t>Кожна </a:t>
            </a:r>
            <a:r>
              <a:rPr lang="uk-UA" sz="2000" dirty="0"/>
              <a:t>з задніх гілок (за винятком І шийного, </a:t>
            </a:r>
            <a:r>
              <a:rPr lang="ru-RU" sz="2000" dirty="0"/>
              <a:t>IV i V</a:t>
            </a:r>
            <a:r>
              <a:rPr lang="uk-UA" sz="2000" dirty="0"/>
              <a:t> крижових та куприкового нерва) розгалужується на </a:t>
            </a:r>
            <a:r>
              <a:rPr lang="uk-UA" sz="2000" i="1" dirty="0" err="1"/>
              <a:t>присередню</a:t>
            </a:r>
            <a:r>
              <a:rPr lang="uk-UA" sz="2000" i="1" dirty="0"/>
              <a:t> гілку (</a:t>
            </a:r>
            <a:r>
              <a:rPr lang="ru-RU" sz="2000" i="1" dirty="0"/>
              <a:t>r</a:t>
            </a:r>
            <a:r>
              <a:rPr lang="uk-UA" sz="2000" i="1" dirty="0"/>
              <a:t>. </a:t>
            </a:r>
            <a:r>
              <a:rPr lang="ru-RU" sz="2000" i="1" dirty="0" err="1"/>
              <a:t>medialis</a:t>
            </a:r>
            <a:r>
              <a:rPr lang="uk-UA" sz="2000" i="1" dirty="0"/>
              <a:t>)</a:t>
            </a:r>
            <a:r>
              <a:rPr lang="uk-UA" sz="2000" dirty="0"/>
              <a:t> і </a:t>
            </a:r>
            <a:r>
              <a:rPr lang="uk-UA" sz="2000" i="1" dirty="0"/>
              <a:t>бічну гілку (</a:t>
            </a:r>
            <a:r>
              <a:rPr lang="ru-RU" sz="2000" i="1" dirty="0"/>
              <a:t>r</a:t>
            </a:r>
            <a:r>
              <a:rPr lang="uk-UA" sz="2000" i="1" dirty="0"/>
              <a:t>. </a:t>
            </a:r>
            <a:r>
              <a:rPr lang="ru-RU" sz="2000" i="1" dirty="0" err="1"/>
              <a:t>lateralis</a:t>
            </a:r>
            <a:r>
              <a:rPr lang="uk-UA" sz="2000" i="1" dirty="0"/>
              <a:t>).</a:t>
            </a:r>
            <a:endParaRPr lang="ru-RU" sz="2000" dirty="0"/>
          </a:p>
          <a:p>
            <a:r>
              <a:rPr lang="ru-RU" sz="2000" dirty="0" err="1"/>
              <a:t>Із</a:t>
            </a:r>
            <a:r>
              <a:rPr lang="ru-RU" sz="2000" dirty="0"/>
              <a:t> </a:t>
            </a:r>
            <a:r>
              <a:rPr lang="ru-RU" sz="2000" dirty="0" err="1"/>
              <a:t>задніх</a:t>
            </a:r>
            <a:r>
              <a:rPr lang="ru-RU" sz="2000" dirty="0"/>
              <a:t> </a:t>
            </a:r>
            <a:r>
              <a:rPr lang="ru-RU" sz="2000" dirty="0" err="1"/>
              <a:t>гілок</a:t>
            </a:r>
            <a:r>
              <a:rPr lang="ru-RU" sz="2000" dirty="0"/>
              <a:t> </a:t>
            </a:r>
            <a:r>
              <a:rPr lang="ru-RU" sz="2000" dirty="0" err="1"/>
              <a:t>спинномозкових</a:t>
            </a:r>
            <a:r>
              <a:rPr lang="ru-RU" sz="2000" dirty="0"/>
              <a:t> </a:t>
            </a:r>
            <a:r>
              <a:rPr lang="ru-RU" sz="2000" dirty="0" err="1"/>
              <a:t>нервів</a:t>
            </a:r>
            <a:r>
              <a:rPr lang="ru-RU" sz="2000" dirty="0"/>
              <a:t> та </a:t>
            </a:r>
            <a:r>
              <a:rPr lang="ru-RU" sz="2000" dirty="0" err="1"/>
              <a:t>їхніх</a:t>
            </a:r>
            <a:r>
              <a:rPr lang="ru-RU" sz="2000" dirty="0"/>
              <a:t> </a:t>
            </a:r>
            <a:r>
              <a:rPr lang="ru-RU" sz="2000" dirty="0" err="1"/>
              <a:t>розгалужень</a:t>
            </a:r>
            <a:r>
              <a:rPr lang="ru-RU" sz="2000" dirty="0"/>
              <a:t> </a:t>
            </a:r>
            <a:r>
              <a:rPr lang="ru-RU" sz="2000" dirty="0" err="1"/>
              <a:t>потрібно</a:t>
            </a:r>
            <a:r>
              <a:rPr lang="ru-RU" sz="2000" dirty="0"/>
              <a:t> </a:t>
            </a:r>
            <a:r>
              <a:rPr lang="ru-RU" sz="2000" dirty="0" err="1"/>
              <a:t>окремо</a:t>
            </a:r>
            <a:r>
              <a:rPr lang="ru-RU" sz="2000" dirty="0"/>
              <a:t> </a:t>
            </a:r>
            <a:r>
              <a:rPr lang="ru-RU" sz="2000" dirty="0" err="1"/>
              <a:t>виділити</a:t>
            </a:r>
            <a:r>
              <a:rPr lang="ru-RU" sz="2000" dirty="0"/>
              <a:t> </a:t>
            </a:r>
            <a:r>
              <a:rPr lang="ru-RU" sz="2000" dirty="0" err="1"/>
              <a:t>гілки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йдуть</a:t>
            </a:r>
            <a:r>
              <a:rPr lang="ru-RU" sz="2000" dirty="0"/>
              <a:t> у </a:t>
            </a:r>
            <a:r>
              <a:rPr lang="ru-RU" sz="2000" dirty="0" err="1"/>
              <a:t>потиличну</a:t>
            </a:r>
            <a:r>
              <a:rPr lang="ru-RU" sz="2000" dirty="0"/>
              <a:t> і </a:t>
            </a:r>
            <a:r>
              <a:rPr lang="ru-RU" sz="2000" dirty="0" err="1"/>
              <a:t>сідничну</a:t>
            </a:r>
            <a:r>
              <a:rPr lang="ru-RU" sz="2000" dirty="0"/>
              <a:t> </a:t>
            </a:r>
            <a:r>
              <a:rPr lang="ru-RU" sz="2000" dirty="0" err="1"/>
              <a:t>ділянки</a:t>
            </a:r>
            <a:r>
              <a:rPr lang="ru-RU" sz="2000" dirty="0"/>
              <a:t>. </a:t>
            </a:r>
            <a:r>
              <a:rPr lang="ru-RU" sz="2000" dirty="0" err="1"/>
              <a:t>Ці</a:t>
            </a:r>
            <a:r>
              <a:rPr lang="ru-RU" sz="2000" dirty="0"/>
              <a:t> </a:t>
            </a:r>
            <a:r>
              <a:rPr lang="ru-RU" sz="2000" dirty="0" err="1"/>
              <a:t>гілки</a:t>
            </a:r>
            <a:r>
              <a:rPr lang="ru-RU" sz="2000" dirty="0"/>
              <a:t> одержали </a:t>
            </a:r>
            <a:r>
              <a:rPr lang="ru-RU" sz="2000" dirty="0" err="1"/>
              <a:t>власні</a:t>
            </a:r>
            <a:r>
              <a:rPr lang="ru-RU" sz="2000" dirty="0"/>
              <a:t> </a:t>
            </a:r>
            <a:r>
              <a:rPr lang="ru-RU" sz="2000" dirty="0" err="1"/>
              <a:t>назви</a:t>
            </a:r>
            <a:r>
              <a:rPr lang="ru-RU" sz="2000" dirty="0"/>
              <a:t>: </a:t>
            </a:r>
            <a:r>
              <a:rPr lang="ru-RU" sz="2000" u="sng" dirty="0" err="1"/>
              <a:t>підпотиличний</a:t>
            </a:r>
            <a:r>
              <a:rPr lang="ru-RU" sz="2000" u="sng" dirty="0"/>
              <a:t>, великий </a:t>
            </a:r>
            <a:r>
              <a:rPr lang="ru-RU" sz="2000" u="sng" dirty="0" err="1"/>
              <a:t>потиличний</a:t>
            </a:r>
            <a:r>
              <a:rPr lang="ru-RU" sz="2000" u="sng" dirty="0"/>
              <a:t>, </a:t>
            </a:r>
            <a:r>
              <a:rPr lang="ru-RU" sz="2000" u="sng" dirty="0" err="1"/>
              <a:t>третій</a:t>
            </a:r>
            <a:r>
              <a:rPr lang="ru-RU" sz="2000" u="sng" dirty="0"/>
              <a:t> </a:t>
            </a:r>
            <a:r>
              <a:rPr lang="ru-RU" sz="2000" u="sng" dirty="0" err="1"/>
              <a:t>потиличний</a:t>
            </a:r>
            <a:r>
              <a:rPr lang="ru-RU" sz="2000" u="sng" dirty="0"/>
              <a:t> </a:t>
            </a:r>
            <a:r>
              <a:rPr lang="ru-RU" sz="2000" u="sng" dirty="0" err="1"/>
              <a:t>нерви</a:t>
            </a:r>
            <a:r>
              <a:rPr lang="ru-RU" sz="2000" u="sng" dirty="0"/>
              <a:t>; </a:t>
            </a:r>
            <a:r>
              <a:rPr lang="ru-RU" sz="2000" u="sng" dirty="0" err="1"/>
              <a:t>верхні</a:t>
            </a:r>
            <a:r>
              <a:rPr lang="ru-RU" sz="2000" u="sng" dirty="0"/>
              <a:t> та </a:t>
            </a:r>
            <a:r>
              <a:rPr lang="ru-RU" sz="2000" u="sng" dirty="0" err="1"/>
              <a:t>середні</a:t>
            </a:r>
            <a:r>
              <a:rPr lang="ru-RU" sz="2000" u="sng" dirty="0"/>
              <a:t> </a:t>
            </a:r>
            <a:r>
              <a:rPr lang="ru-RU" sz="2000" u="sng" dirty="0" err="1"/>
              <a:t>нерви</a:t>
            </a:r>
            <a:r>
              <a:rPr lang="ru-RU" sz="2000" u="sng" dirty="0"/>
              <a:t> </a:t>
            </a:r>
            <a:r>
              <a:rPr lang="ru-RU" sz="2000" u="sng" dirty="0" err="1"/>
              <a:t>сідниці</a:t>
            </a:r>
            <a:r>
              <a:rPr lang="ru-RU" sz="2000" u="sng" dirty="0" smtClean="0"/>
              <a:t>.</a:t>
            </a:r>
            <a:endParaRPr lang="ru-RU" sz="2000" u="sng" dirty="0"/>
          </a:p>
        </p:txBody>
      </p:sp>
    </p:spTree>
    <p:extLst>
      <p:ext uri="{BB962C8B-B14F-4D97-AF65-F5344CB8AC3E}">
        <p14:creationId xmlns:p14="http://schemas.microsoft.com/office/powerpoint/2010/main" val="9825004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5400600" cy="40934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 err="1"/>
              <a:t>Підпотиличний</a:t>
            </a:r>
            <a:r>
              <a:rPr lang="ru-RU" sz="2000" b="1" dirty="0"/>
              <a:t> нерв (n. </a:t>
            </a:r>
            <a:r>
              <a:rPr lang="ru-RU" sz="2000" b="1" dirty="0" err="1"/>
              <a:t>suboccipitalis</a:t>
            </a:r>
            <a:r>
              <a:rPr lang="ru-RU" sz="2000" b="1" dirty="0"/>
              <a:t>)</a:t>
            </a:r>
            <a:r>
              <a:rPr lang="ru-RU" sz="2000" dirty="0"/>
              <a:t> є </a:t>
            </a:r>
            <a:r>
              <a:rPr lang="ru-RU" sz="2000" dirty="0" err="1"/>
              <a:t>задньою</a:t>
            </a:r>
            <a:r>
              <a:rPr lang="ru-RU" sz="2000" dirty="0"/>
              <a:t> </a:t>
            </a:r>
            <a:r>
              <a:rPr lang="ru-RU" sz="2000" dirty="0" err="1"/>
              <a:t>гілкою</a:t>
            </a:r>
            <a:r>
              <a:rPr lang="ru-RU" sz="2000" dirty="0"/>
              <a:t> І </a:t>
            </a:r>
            <a:r>
              <a:rPr lang="ru-RU" sz="2000" dirty="0" err="1"/>
              <a:t>шийного</a:t>
            </a:r>
            <a:r>
              <a:rPr lang="ru-RU" sz="2000" dirty="0"/>
              <a:t> нерва. Вона проходить назад, </a:t>
            </a:r>
            <a:r>
              <a:rPr lang="ru-RU" sz="2000" dirty="0" err="1"/>
              <a:t>ідучи</a:t>
            </a:r>
            <a:r>
              <a:rPr lang="ru-RU" sz="2000" dirty="0"/>
              <a:t> у </a:t>
            </a:r>
            <a:r>
              <a:rPr lang="ru-RU" sz="2000" dirty="0" err="1"/>
              <a:t>борозні</a:t>
            </a:r>
            <a:r>
              <a:rPr lang="ru-RU" sz="2000" dirty="0"/>
              <a:t> </a:t>
            </a:r>
            <a:r>
              <a:rPr lang="ru-RU" sz="2000" dirty="0" err="1"/>
              <a:t>хребтової</a:t>
            </a:r>
            <a:r>
              <a:rPr lang="ru-RU" sz="2000" dirty="0"/>
              <a:t> </a:t>
            </a:r>
            <a:r>
              <a:rPr lang="ru-RU" sz="2000" dirty="0" err="1"/>
              <a:t>артерії</a:t>
            </a:r>
            <a:r>
              <a:rPr lang="ru-RU" sz="2000" dirty="0"/>
              <a:t> атланта </a:t>
            </a:r>
            <a:r>
              <a:rPr lang="ru-RU" sz="2000" dirty="0" err="1"/>
              <a:t>під</a:t>
            </a:r>
            <a:r>
              <a:rPr lang="ru-RU" sz="2000" dirty="0"/>
              <a:t> хребтовою </a:t>
            </a:r>
            <a:r>
              <a:rPr lang="ru-RU" sz="2000" dirty="0" err="1"/>
              <a:t>артерією</a:t>
            </a:r>
            <a:r>
              <a:rPr lang="ru-RU" sz="2000" dirty="0"/>
              <a:t>, й </a:t>
            </a:r>
            <a:r>
              <a:rPr lang="ru-RU" sz="2000" u="sng" dirty="0" err="1" smtClean="0"/>
              <a:t>іннервує</a:t>
            </a:r>
            <a:r>
              <a:rPr lang="ru-RU" sz="2000" u="sng" dirty="0" smtClean="0"/>
              <a:t>: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i="1" dirty="0" err="1" smtClean="0"/>
              <a:t>mm</a:t>
            </a:r>
            <a:r>
              <a:rPr lang="ru-RU" sz="2000" i="1" dirty="0"/>
              <a:t>. </a:t>
            </a:r>
            <a:r>
              <a:rPr lang="ru-RU" sz="2000" i="1" dirty="0" err="1"/>
              <a:t>recti</a:t>
            </a:r>
            <a:r>
              <a:rPr lang="ru-RU" sz="2000" i="1" dirty="0"/>
              <a:t> </a:t>
            </a:r>
            <a:r>
              <a:rPr lang="ru-RU" sz="2000" i="1" dirty="0" err="1"/>
              <a:t>capitis</a:t>
            </a:r>
            <a:r>
              <a:rPr lang="ru-RU" sz="2000" i="1" dirty="0"/>
              <a:t> </a:t>
            </a:r>
            <a:r>
              <a:rPr lang="ru-RU" sz="2000" i="1" dirty="0" err="1"/>
              <a:t>major</a:t>
            </a:r>
            <a:r>
              <a:rPr lang="ru-RU" sz="2000" i="1" dirty="0"/>
              <a:t> </a:t>
            </a:r>
            <a:r>
              <a:rPr lang="ru-RU" sz="2000" i="1" dirty="0" err="1"/>
              <a:t>et</a:t>
            </a:r>
            <a:r>
              <a:rPr lang="ru-RU" sz="2000" i="1" dirty="0"/>
              <a:t> </a:t>
            </a:r>
            <a:r>
              <a:rPr lang="ru-RU" sz="2000" i="1" dirty="0" err="1"/>
              <a:t>minor</a:t>
            </a:r>
            <a:r>
              <a:rPr lang="ru-RU" sz="2000" i="1" dirty="0"/>
              <a:t>, </a:t>
            </a:r>
            <a:endParaRPr lang="ru-RU" sz="2000" i="1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i="1" dirty="0" err="1" smtClean="0"/>
              <a:t>mm</a:t>
            </a:r>
            <a:r>
              <a:rPr lang="ru-RU" sz="2000" i="1" dirty="0"/>
              <a:t>. </a:t>
            </a:r>
            <a:r>
              <a:rPr lang="ru-RU" sz="2000" i="1" dirty="0" err="1"/>
              <a:t>obliqui</a:t>
            </a:r>
            <a:r>
              <a:rPr lang="ru-RU" sz="2000" i="1" dirty="0"/>
              <a:t> </a:t>
            </a:r>
            <a:r>
              <a:rPr lang="ru-RU" sz="2000" i="1" dirty="0" err="1"/>
              <a:t>capitis</a:t>
            </a:r>
            <a:r>
              <a:rPr lang="ru-RU" sz="2000" i="1" dirty="0"/>
              <a:t> </a:t>
            </a:r>
            <a:r>
              <a:rPr lang="ru-RU" sz="2000" i="1" dirty="0" err="1"/>
              <a:t>superior</a:t>
            </a:r>
            <a:r>
              <a:rPr lang="ru-RU" sz="2000" i="1" dirty="0"/>
              <a:t> </a:t>
            </a:r>
            <a:r>
              <a:rPr lang="ru-RU" sz="2000" i="1" dirty="0" err="1"/>
              <a:t>et</a:t>
            </a:r>
            <a:r>
              <a:rPr lang="ru-RU" sz="2000" i="1" dirty="0"/>
              <a:t> </a:t>
            </a:r>
            <a:r>
              <a:rPr lang="ru-RU" sz="2000" i="1" dirty="0" err="1"/>
              <a:t>inferior</a:t>
            </a:r>
            <a:r>
              <a:rPr lang="ru-RU" sz="2000" i="1" dirty="0"/>
              <a:t>, </a:t>
            </a:r>
            <a:endParaRPr lang="ru-RU" sz="2000" i="1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i="1" dirty="0" smtClean="0"/>
              <a:t>m</a:t>
            </a:r>
            <a:r>
              <a:rPr lang="ru-RU" sz="2000" i="1" dirty="0"/>
              <a:t>. </a:t>
            </a:r>
            <a:r>
              <a:rPr lang="ru-RU" sz="2000" i="1" dirty="0" err="1"/>
              <a:t>semispinalis</a:t>
            </a:r>
            <a:r>
              <a:rPr lang="ru-RU" sz="2000" i="1" dirty="0"/>
              <a:t> </a:t>
            </a:r>
            <a:r>
              <a:rPr lang="ru-RU" sz="2000" i="1" dirty="0" err="1"/>
              <a:t>capitis</a:t>
            </a:r>
            <a:r>
              <a:rPr lang="ru-RU" sz="2000" i="1" dirty="0"/>
              <a:t>, </a:t>
            </a:r>
            <a:endParaRPr lang="ru-RU" sz="2000" i="1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i="1" dirty="0" smtClean="0"/>
              <a:t>m</a:t>
            </a:r>
            <a:r>
              <a:rPr lang="ru-RU" sz="2000" i="1" dirty="0"/>
              <a:t>. </a:t>
            </a:r>
            <a:r>
              <a:rPr lang="ru-RU" sz="2000" i="1" dirty="0" err="1"/>
              <a:t>longissimus</a:t>
            </a:r>
            <a:r>
              <a:rPr lang="ru-RU" sz="2000" i="1" dirty="0"/>
              <a:t> </a:t>
            </a:r>
            <a:r>
              <a:rPr lang="ru-RU" sz="2000" i="1" dirty="0" err="1"/>
              <a:t>capitis</a:t>
            </a:r>
            <a:r>
              <a:rPr lang="ru-RU" sz="2000" dirty="0"/>
              <a:t>. </a:t>
            </a:r>
            <a:endParaRPr lang="ru-RU" sz="2000" dirty="0" smtClean="0"/>
          </a:p>
          <a:p>
            <a:r>
              <a:rPr lang="ru-RU" sz="2000" dirty="0" smtClean="0"/>
              <a:t>До </a:t>
            </a:r>
            <a:r>
              <a:rPr lang="ru-RU" sz="2000" dirty="0" err="1"/>
              <a:t>шкіри</a:t>
            </a:r>
            <a:r>
              <a:rPr lang="ru-RU" sz="2000" dirty="0"/>
              <a:t> </a:t>
            </a:r>
            <a:r>
              <a:rPr lang="ru-RU" sz="2000" dirty="0" err="1"/>
              <a:t>потилиці</a:t>
            </a:r>
            <a:r>
              <a:rPr lang="ru-RU" sz="2000" dirty="0"/>
              <a:t> </a:t>
            </a:r>
            <a:r>
              <a:rPr lang="ru-RU" sz="2000" i="1" dirty="0"/>
              <a:t>n. </a:t>
            </a:r>
            <a:r>
              <a:rPr lang="ru-RU" sz="2000" i="1" dirty="0" err="1"/>
              <a:t>suboccipitalis</a:t>
            </a:r>
            <a:r>
              <a:rPr lang="ru-RU" sz="2000" dirty="0"/>
              <a:t> </a:t>
            </a:r>
            <a:r>
              <a:rPr lang="ru-RU" sz="2000" dirty="0" err="1"/>
              <a:t>гілок</a:t>
            </a:r>
            <a:r>
              <a:rPr lang="ru-RU" sz="2000" dirty="0"/>
              <a:t> не </a:t>
            </a:r>
            <a:r>
              <a:rPr lang="ru-RU" sz="2000" dirty="0" err="1"/>
              <a:t>дає</a:t>
            </a:r>
            <a:r>
              <a:rPr lang="ru-RU" sz="2000" dirty="0"/>
              <a:t>. </a:t>
            </a:r>
            <a:endParaRPr lang="ru-RU" sz="2000" dirty="0" smtClean="0"/>
          </a:p>
          <a:p>
            <a:r>
              <a:rPr lang="ru-RU" sz="2000" dirty="0" err="1" smtClean="0"/>
              <a:t>Його</a:t>
            </a:r>
            <a:r>
              <a:rPr lang="ru-RU" sz="2000" dirty="0" smtClean="0"/>
              <a:t> </a:t>
            </a:r>
            <a:r>
              <a:rPr lang="ru-RU" sz="2000" dirty="0" err="1"/>
              <a:t>чутлива</a:t>
            </a:r>
            <a:r>
              <a:rPr lang="ru-RU" sz="2000" dirty="0"/>
              <a:t> </a:t>
            </a:r>
            <a:r>
              <a:rPr lang="ru-RU" sz="2000" dirty="0" err="1"/>
              <a:t>гілка</a:t>
            </a:r>
            <a:r>
              <a:rPr lang="ru-RU" sz="2000" dirty="0"/>
              <a:t> </a:t>
            </a:r>
            <a:r>
              <a:rPr lang="ru-RU" sz="2000" u="sng" dirty="0" err="1"/>
              <a:t>іннервує</a:t>
            </a:r>
            <a:r>
              <a:rPr lang="ru-RU" sz="2000" dirty="0"/>
              <a:t> </a:t>
            </a:r>
            <a:r>
              <a:rPr lang="ru-RU" sz="2000" dirty="0" err="1" smtClean="0"/>
              <a:t>суглоби</a:t>
            </a:r>
            <a:r>
              <a:rPr lang="ru-RU" sz="2000" dirty="0" smtClean="0"/>
              <a:t>:</a:t>
            </a:r>
            <a:endParaRPr lang="en-US" sz="2000" dirty="0" smtClean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000" i="1" dirty="0" err="1" smtClean="0"/>
              <a:t>atlantooccipitalis</a:t>
            </a:r>
            <a:endParaRPr lang="en-US" sz="2000" i="1" dirty="0" smtClean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000" i="1" dirty="0" smtClean="0"/>
              <a:t>a</a:t>
            </a:r>
            <a:r>
              <a:rPr lang="ru-RU" sz="2000" i="1" dirty="0"/>
              <a:t>. </a:t>
            </a:r>
            <a:r>
              <a:rPr lang="ru-RU" sz="2000" i="1" dirty="0" err="1"/>
              <a:t>atlantoaxialis</a:t>
            </a:r>
            <a:r>
              <a:rPr lang="ru-RU" sz="2000" dirty="0"/>
              <a:t>.</a:t>
            </a:r>
          </a:p>
        </p:txBody>
      </p:sp>
      <p:pic>
        <p:nvPicPr>
          <p:cNvPr id="7172" name="Picture 4" descr="Похожее изображен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9" t="19181" r="47630" b="18821"/>
          <a:stretch/>
        </p:blipFill>
        <p:spPr bwMode="auto">
          <a:xfrm>
            <a:off x="2429968" y="3933056"/>
            <a:ext cx="3078136" cy="282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6"/>
          <a:stretch/>
        </p:blipFill>
        <p:spPr bwMode="auto">
          <a:xfrm>
            <a:off x="5302618" y="119733"/>
            <a:ext cx="3816424" cy="412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16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1" y="260648"/>
            <a:ext cx="8496944" cy="22467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 err="1"/>
              <a:t>Задня</a:t>
            </a:r>
            <a:r>
              <a:rPr lang="ru-RU" sz="2000" dirty="0"/>
              <a:t> </a:t>
            </a:r>
            <a:r>
              <a:rPr lang="ru-RU" sz="2000" dirty="0" err="1"/>
              <a:t>гілка</a:t>
            </a:r>
            <a:r>
              <a:rPr lang="ru-RU" sz="2000" dirty="0"/>
              <a:t> ІІ </a:t>
            </a:r>
            <a:r>
              <a:rPr lang="ru-RU" sz="2000" dirty="0" err="1"/>
              <a:t>шийного</a:t>
            </a:r>
            <a:r>
              <a:rPr lang="ru-RU" sz="2000" dirty="0"/>
              <a:t> нерва проходить </a:t>
            </a:r>
            <a:r>
              <a:rPr lang="ru-RU" sz="2000" dirty="0" err="1"/>
              <a:t>між</a:t>
            </a:r>
            <a:r>
              <a:rPr lang="ru-RU" sz="2000" dirty="0"/>
              <a:t> І та ІІ </a:t>
            </a:r>
            <a:r>
              <a:rPr lang="ru-RU" sz="2000" dirty="0" err="1"/>
              <a:t>шийними</a:t>
            </a:r>
            <a:r>
              <a:rPr lang="ru-RU" sz="2000" dirty="0"/>
              <a:t> </a:t>
            </a:r>
            <a:r>
              <a:rPr lang="ru-RU" sz="2000" dirty="0" err="1"/>
              <a:t>хребцями</a:t>
            </a:r>
            <a:r>
              <a:rPr lang="ru-RU" sz="2000" dirty="0"/>
              <a:t>, </a:t>
            </a:r>
            <a:r>
              <a:rPr lang="ru-RU" sz="2000" dirty="0" err="1"/>
              <a:t>потім</a:t>
            </a:r>
            <a:r>
              <a:rPr lang="ru-RU" sz="2000" dirty="0"/>
              <a:t> </a:t>
            </a:r>
            <a:r>
              <a:rPr lang="ru-RU" sz="2000" dirty="0" err="1"/>
              <a:t>огинає</a:t>
            </a:r>
            <a:r>
              <a:rPr lang="ru-RU" sz="2000" dirty="0"/>
              <a:t> </a:t>
            </a:r>
            <a:r>
              <a:rPr lang="ru-RU" sz="2000" dirty="0" err="1"/>
              <a:t>нижній</a:t>
            </a:r>
            <a:r>
              <a:rPr lang="ru-RU" sz="2000" dirty="0"/>
              <a:t> край </a:t>
            </a:r>
            <a:r>
              <a:rPr lang="ru-RU" sz="2000" i="1" dirty="0"/>
              <a:t>m. </a:t>
            </a:r>
            <a:r>
              <a:rPr lang="ru-RU" sz="2000" i="1" dirty="0" err="1"/>
              <a:t>obliquus</a:t>
            </a:r>
            <a:r>
              <a:rPr lang="ru-RU" sz="2000" i="1" dirty="0"/>
              <a:t> </a:t>
            </a:r>
            <a:r>
              <a:rPr lang="ru-RU" sz="2000" i="1" dirty="0" err="1"/>
              <a:t>capitis</a:t>
            </a:r>
            <a:r>
              <a:rPr lang="ru-RU" sz="2000" i="1" dirty="0"/>
              <a:t> </a:t>
            </a:r>
            <a:r>
              <a:rPr lang="ru-RU" sz="2000" i="1" dirty="0" err="1"/>
              <a:t>inferior</a:t>
            </a:r>
            <a:r>
              <a:rPr lang="ru-RU" sz="2000" dirty="0"/>
              <a:t> і </a:t>
            </a:r>
            <a:r>
              <a:rPr lang="ru-RU" sz="2000" dirty="0" err="1"/>
              <a:t>розгалужується</a:t>
            </a:r>
            <a:r>
              <a:rPr lang="ru-RU" sz="2000" dirty="0"/>
              <a:t> на </a:t>
            </a:r>
            <a:r>
              <a:rPr lang="ru-RU" sz="2000" dirty="0" err="1"/>
              <a:t>коротку</a:t>
            </a:r>
            <a:r>
              <a:rPr lang="ru-RU" sz="2000" dirty="0"/>
              <a:t> </a:t>
            </a:r>
            <a:r>
              <a:rPr lang="ru-RU" sz="2000" dirty="0" err="1"/>
              <a:t>бічну</a:t>
            </a:r>
            <a:r>
              <a:rPr lang="ru-RU" sz="2000" dirty="0"/>
              <a:t> та </a:t>
            </a:r>
            <a:r>
              <a:rPr lang="ru-RU" sz="2000" dirty="0" err="1"/>
              <a:t>довгу</a:t>
            </a:r>
            <a:r>
              <a:rPr lang="ru-RU" sz="2000" dirty="0"/>
              <a:t> </a:t>
            </a:r>
            <a:r>
              <a:rPr lang="ru-RU" sz="2000" dirty="0" err="1"/>
              <a:t>присередню</a:t>
            </a:r>
            <a:r>
              <a:rPr lang="ru-RU" sz="2000" dirty="0"/>
              <a:t> </a:t>
            </a:r>
            <a:r>
              <a:rPr lang="ru-RU" sz="2000" dirty="0" err="1"/>
              <a:t>гілк</a:t>
            </a:r>
            <a:r>
              <a:rPr lang="uk-UA" sz="2000" dirty="0"/>
              <a:t>и</a:t>
            </a:r>
            <a:r>
              <a:rPr lang="ru-RU" sz="2000" dirty="0"/>
              <a:t>. </a:t>
            </a:r>
            <a:r>
              <a:rPr lang="ru-RU" sz="2000" dirty="0" err="1"/>
              <a:t>Бічна</a:t>
            </a:r>
            <a:r>
              <a:rPr lang="ru-RU" sz="2000" dirty="0"/>
              <a:t> </a:t>
            </a:r>
            <a:r>
              <a:rPr lang="ru-RU" sz="2000" dirty="0" err="1"/>
              <a:t>гілка</a:t>
            </a:r>
            <a:r>
              <a:rPr lang="ru-RU" sz="2000" dirty="0"/>
              <a:t> </a:t>
            </a:r>
            <a:r>
              <a:rPr lang="ru-RU" sz="2000" dirty="0" err="1"/>
              <a:t>іннервує</a:t>
            </a:r>
            <a:r>
              <a:rPr lang="ru-RU" sz="2000" dirty="0"/>
              <a:t> </a:t>
            </a:r>
            <a:r>
              <a:rPr lang="en-US" sz="2000" i="1" dirty="0"/>
              <a:t>m. splenius </a:t>
            </a:r>
            <a:r>
              <a:rPr lang="en-US" sz="2000" i="1" dirty="0" err="1"/>
              <a:t>capitis</a:t>
            </a:r>
            <a:r>
              <a:rPr lang="en-US" sz="2000" i="1" dirty="0"/>
              <a:t> et </a:t>
            </a:r>
            <a:r>
              <a:rPr lang="en-US" sz="2000" i="1" dirty="0" err="1"/>
              <a:t>cervicis</a:t>
            </a:r>
            <a:r>
              <a:rPr lang="en-US" sz="2000" i="1" dirty="0"/>
              <a:t>, m. </a:t>
            </a:r>
            <a:r>
              <a:rPr lang="en-US" sz="2000" i="1" dirty="0" err="1"/>
              <a:t>longissimus</a:t>
            </a:r>
            <a:r>
              <a:rPr lang="en-US" sz="2000" i="1" dirty="0"/>
              <a:t> </a:t>
            </a:r>
            <a:r>
              <a:rPr lang="en-US" sz="2000" i="1" dirty="0" err="1"/>
              <a:t>capitis</a:t>
            </a:r>
            <a:r>
              <a:rPr lang="en-US" sz="2000" i="1" dirty="0"/>
              <a:t>, m. </a:t>
            </a:r>
            <a:r>
              <a:rPr lang="en-US" sz="2000" i="1" dirty="0" err="1"/>
              <a:t>semispinalis</a:t>
            </a:r>
            <a:r>
              <a:rPr lang="en-US" sz="2000" i="1" dirty="0"/>
              <a:t> </a:t>
            </a:r>
            <a:r>
              <a:rPr lang="en-US" sz="2000" i="1" dirty="0" err="1"/>
              <a:t>capitis</a:t>
            </a:r>
            <a:r>
              <a:rPr lang="en-US" sz="2000" i="1" dirty="0"/>
              <a:t>, m. </a:t>
            </a:r>
            <a:r>
              <a:rPr lang="en-US" sz="2000" i="1" dirty="0" err="1"/>
              <a:t>obliquus</a:t>
            </a:r>
            <a:r>
              <a:rPr lang="en-US" sz="2000" i="1" dirty="0"/>
              <a:t> </a:t>
            </a:r>
            <a:r>
              <a:rPr lang="en-US" sz="2000" i="1" dirty="0" err="1"/>
              <a:t>capitis</a:t>
            </a:r>
            <a:r>
              <a:rPr lang="en-US" sz="2000" i="1" dirty="0"/>
              <a:t> inferior.</a:t>
            </a:r>
            <a:r>
              <a:rPr lang="en-US" sz="2000" dirty="0"/>
              <a:t> </a:t>
            </a:r>
            <a:r>
              <a:rPr lang="ru-RU" sz="2000" dirty="0" err="1"/>
              <a:t>Присередня</a:t>
            </a:r>
            <a:r>
              <a:rPr lang="ru-RU" sz="2000" dirty="0"/>
              <a:t> </a:t>
            </a:r>
            <a:r>
              <a:rPr lang="ru-RU" sz="2000" dirty="0" err="1"/>
              <a:t>гілка</a:t>
            </a:r>
            <a:r>
              <a:rPr lang="ru-RU" sz="2000" dirty="0"/>
              <a:t> проходить </a:t>
            </a:r>
            <a:r>
              <a:rPr lang="ru-RU" sz="2000" dirty="0" err="1"/>
              <a:t>крізь</a:t>
            </a:r>
            <a:r>
              <a:rPr lang="ru-RU" sz="2000" dirty="0"/>
              <a:t> </a:t>
            </a:r>
            <a:r>
              <a:rPr lang="en-US" sz="2000" i="1" dirty="0"/>
              <a:t>m. </a:t>
            </a:r>
            <a:r>
              <a:rPr lang="en-US" sz="2000" i="1" dirty="0" err="1"/>
              <a:t>sem</a:t>
            </a:r>
            <a:r>
              <a:rPr lang="ru-RU" sz="2000" i="1" dirty="0"/>
              <a:t>і</a:t>
            </a:r>
            <a:r>
              <a:rPr lang="en-US" sz="2000" i="1" dirty="0" err="1"/>
              <a:t>spinalis</a:t>
            </a:r>
            <a:r>
              <a:rPr lang="en-US" sz="2000" i="1" dirty="0"/>
              <a:t> </a:t>
            </a:r>
            <a:r>
              <a:rPr lang="en-US" sz="2000" i="1" dirty="0" err="1"/>
              <a:t>capitis</a:t>
            </a:r>
            <a:r>
              <a:rPr lang="en-US" sz="2000" dirty="0"/>
              <a:t> </a:t>
            </a:r>
            <a:r>
              <a:rPr lang="ru-RU" sz="2000" dirty="0"/>
              <a:t>та </a:t>
            </a:r>
            <a:r>
              <a:rPr lang="ru-RU" sz="2000" dirty="0" err="1"/>
              <a:t>сухожилок</a:t>
            </a:r>
            <a:r>
              <a:rPr lang="ru-RU" sz="2000" dirty="0"/>
              <a:t> </a:t>
            </a:r>
            <a:r>
              <a:rPr lang="en-US" sz="2000" i="1" dirty="0"/>
              <a:t>m. trapezius</a:t>
            </a:r>
            <a:r>
              <a:rPr lang="en-US" sz="2000" dirty="0"/>
              <a:t> </a:t>
            </a:r>
            <a:r>
              <a:rPr lang="ru-RU" sz="2000" dirty="0"/>
              <a:t>і </a:t>
            </a:r>
            <a:r>
              <a:rPr lang="ru-RU" sz="2000" dirty="0" err="1"/>
              <a:t>піднімається</a:t>
            </a:r>
            <a:r>
              <a:rPr lang="ru-RU" sz="2000" dirty="0"/>
              <a:t> на </a:t>
            </a:r>
            <a:r>
              <a:rPr lang="ru-RU" sz="2000" dirty="0" err="1"/>
              <a:t>потилицю</a:t>
            </a:r>
            <a:r>
              <a:rPr lang="ru-RU" sz="2000" dirty="0"/>
              <a:t> як </a:t>
            </a:r>
            <a:r>
              <a:rPr lang="ru-RU" sz="2000" dirty="0" err="1"/>
              <a:t>чутливий</a:t>
            </a:r>
            <a:r>
              <a:rPr lang="ru-RU" sz="2000" dirty="0"/>
              <a:t> </a:t>
            </a:r>
            <a:r>
              <a:rPr lang="ru-RU" sz="2000" b="1" dirty="0"/>
              <a:t>великий </a:t>
            </a:r>
            <a:r>
              <a:rPr lang="ru-RU" sz="2000" b="1" dirty="0" err="1"/>
              <a:t>потиличний</a:t>
            </a:r>
            <a:r>
              <a:rPr lang="ru-RU" sz="2000" b="1" dirty="0"/>
              <a:t> нерв</a:t>
            </a:r>
            <a:r>
              <a:rPr lang="en-US" sz="2000" b="1" dirty="0"/>
              <a:t> (n. </a:t>
            </a:r>
            <a:r>
              <a:rPr lang="en-US" sz="2000" b="1" dirty="0" err="1"/>
              <a:t>occipitalis</a:t>
            </a:r>
            <a:r>
              <a:rPr lang="en-US" sz="2000" b="1" dirty="0"/>
              <a:t> major)</a:t>
            </a:r>
            <a:r>
              <a:rPr lang="en-US" sz="2000" dirty="0"/>
              <a:t>. </a:t>
            </a:r>
            <a:r>
              <a:rPr lang="ru-RU" sz="2000" dirty="0" err="1"/>
              <a:t>Цей</a:t>
            </a:r>
            <a:r>
              <a:rPr lang="ru-RU" sz="2000" dirty="0"/>
              <a:t> нерв </a:t>
            </a:r>
            <a:r>
              <a:rPr lang="ru-RU" sz="2000" dirty="0" err="1"/>
              <a:t>іннервує</a:t>
            </a:r>
            <a:r>
              <a:rPr lang="ru-RU" sz="2000" dirty="0"/>
              <a:t> </a:t>
            </a:r>
            <a:r>
              <a:rPr lang="ru-RU" sz="2000" dirty="0" err="1"/>
              <a:t>шкіру</a:t>
            </a:r>
            <a:r>
              <a:rPr lang="ru-RU" sz="2000" dirty="0"/>
              <a:t> </a:t>
            </a:r>
            <a:r>
              <a:rPr lang="ru-RU" sz="2000" dirty="0" err="1"/>
              <a:t>потилиці</a:t>
            </a:r>
            <a:r>
              <a:rPr lang="en-US" sz="2000" dirty="0" smtClean="0"/>
              <a:t>.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1" y="2708920"/>
            <a:ext cx="3312367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uk-UA" sz="2000" dirty="0">
                <a:solidFill>
                  <a:prstClr val="black"/>
                </a:solidFill>
              </a:rPr>
              <a:t>П</a:t>
            </a:r>
            <a:r>
              <a:rPr lang="ru-RU" sz="2000" dirty="0" err="1">
                <a:solidFill>
                  <a:prstClr val="black"/>
                </a:solidFill>
              </a:rPr>
              <a:t>рисередня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гілка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uk-UA" sz="2000" dirty="0">
                <a:solidFill>
                  <a:prstClr val="black"/>
                </a:solidFill>
              </a:rPr>
              <a:t>з</a:t>
            </a:r>
            <a:r>
              <a:rPr lang="ru-RU" sz="2000" dirty="0" err="1">
                <a:solidFill>
                  <a:prstClr val="black"/>
                </a:solidFill>
              </a:rPr>
              <a:t>адн</a:t>
            </a:r>
            <a:r>
              <a:rPr lang="uk-UA" sz="2000" dirty="0" err="1">
                <a:solidFill>
                  <a:prstClr val="black"/>
                </a:solidFill>
              </a:rPr>
              <a:t>ьої</a:t>
            </a:r>
            <a:r>
              <a:rPr lang="uk-UA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гілка</a:t>
            </a:r>
            <a:r>
              <a:rPr lang="ru-RU" sz="2000" dirty="0">
                <a:solidFill>
                  <a:prstClr val="black"/>
                </a:solidFill>
              </a:rPr>
              <a:t> ІІІ </a:t>
            </a:r>
            <a:r>
              <a:rPr lang="ru-RU" sz="2000" dirty="0" err="1">
                <a:solidFill>
                  <a:prstClr val="black"/>
                </a:solidFill>
              </a:rPr>
              <a:t>шийного</a:t>
            </a:r>
            <a:r>
              <a:rPr lang="ru-RU" sz="2000" dirty="0">
                <a:solidFill>
                  <a:prstClr val="black"/>
                </a:solidFill>
              </a:rPr>
              <a:t> нерва </a:t>
            </a:r>
            <a:r>
              <a:rPr lang="ru-RU" sz="2000" dirty="0" err="1">
                <a:solidFill>
                  <a:prstClr val="black"/>
                </a:solidFill>
              </a:rPr>
              <a:t>йде</a:t>
            </a:r>
            <a:r>
              <a:rPr lang="ru-RU" sz="2000" dirty="0">
                <a:solidFill>
                  <a:prstClr val="black"/>
                </a:solidFill>
              </a:rPr>
              <a:t> на </a:t>
            </a:r>
            <a:r>
              <a:rPr lang="ru-RU" sz="2000" dirty="0" err="1">
                <a:solidFill>
                  <a:prstClr val="black"/>
                </a:solidFill>
              </a:rPr>
              <a:t>потилицю</a:t>
            </a:r>
            <a:r>
              <a:rPr lang="ru-RU" sz="2000" dirty="0">
                <a:solidFill>
                  <a:prstClr val="black"/>
                </a:solidFill>
              </a:rPr>
              <a:t> у </a:t>
            </a:r>
            <a:r>
              <a:rPr lang="ru-RU" sz="2000" dirty="0" err="1">
                <a:solidFill>
                  <a:prstClr val="black"/>
                </a:solidFill>
              </a:rPr>
              <a:t>вигляді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чутливої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шкірної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гілки</a:t>
            </a:r>
            <a:r>
              <a:rPr lang="en-US" sz="2000" dirty="0">
                <a:solidFill>
                  <a:prstClr val="black"/>
                </a:solidFill>
              </a:rPr>
              <a:t>, </a:t>
            </a:r>
            <a:r>
              <a:rPr lang="ru-RU" sz="2000" dirty="0">
                <a:solidFill>
                  <a:prstClr val="black"/>
                </a:solidFill>
              </a:rPr>
              <a:t>як </a:t>
            </a:r>
            <a:r>
              <a:rPr lang="ru-RU" sz="2000" b="1" dirty="0" err="1">
                <a:solidFill>
                  <a:prstClr val="black"/>
                </a:solidFill>
              </a:rPr>
              <a:t>третій</a:t>
            </a:r>
            <a:r>
              <a:rPr lang="ru-RU" sz="2000" b="1" dirty="0">
                <a:solidFill>
                  <a:prstClr val="black"/>
                </a:solidFill>
              </a:rPr>
              <a:t> </a:t>
            </a:r>
            <a:r>
              <a:rPr lang="ru-RU" sz="2000" b="1" dirty="0" err="1">
                <a:solidFill>
                  <a:prstClr val="black"/>
                </a:solidFill>
              </a:rPr>
              <a:t>потиличний</a:t>
            </a:r>
            <a:r>
              <a:rPr lang="ru-RU" sz="2000" b="1" dirty="0">
                <a:solidFill>
                  <a:prstClr val="black"/>
                </a:solidFill>
              </a:rPr>
              <a:t> нерв</a:t>
            </a:r>
            <a:r>
              <a:rPr lang="en-US" sz="2000" b="1" dirty="0">
                <a:solidFill>
                  <a:prstClr val="black"/>
                </a:solidFill>
              </a:rPr>
              <a:t> (n. </a:t>
            </a:r>
            <a:r>
              <a:rPr lang="en-US" sz="2000" b="1" dirty="0" err="1">
                <a:solidFill>
                  <a:prstClr val="black"/>
                </a:solidFill>
              </a:rPr>
              <a:t>occipitalis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tertius</a:t>
            </a:r>
            <a:r>
              <a:rPr lang="en-US" sz="2000" b="1" dirty="0">
                <a:solidFill>
                  <a:prstClr val="black"/>
                </a:solidFill>
              </a:rPr>
              <a:t>).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endParaRPr lang="uk-UA" sz="2000" dirty="0" smtClean="0">
              <a:solidFill>
                <a:prstClr val="black"/>
              </a:solidFill>
            </a:endParaRPr>
          </a:p>
          <a:p>
            <a:pPr lvl="0"/>
            <a:r>
              <a:rPr lang="ru-RU" sz="2000" dirty="0" err="1" smtClean="0">
                <a:solidFill>
                  <a:prstClr val="black"/>
                </a:solidFill>
              </a:rPr>
              <a:t>Цей</a:t>
            </a:r>
            <a:r>
              <a:rPr lang="ru-RU" sz="2000" dirty="0" smtClean="0">
                <a:solidFill>
                  <a:prstClr val="black"/>
                </a:solidFill>
              </a:rPr>
              <a:t> </a:t>
            </a:r>
            <a:r>
              <a:rPr lang="ru-RU" sz="2000" dirty="0">
                <a:solidFill>
                  <a:prstClr val="black"/>
                </a:solidFill>
              </a:rPr>
              <a:t>нерв </a:t>
            </a:r>
            <a:r>
              <a:rPr lang="ru-RU" sz="2000" dirty="0" err="1">
                <a:solidFill>
                  <a:prstClr val="black"/>
                </a:solidFill>
              </a:rPr>
              <a:t>дуже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мінливий</a:t>
            </a:r>
            <a:r>
              <a:rPr lang="ru-RU" sz="2000" dirty="0">
                <a:solidFill>
                  <a:prstClr val="black"/>
                </a:solidFill>
              </a:rPr>
              <a:t> і </a:t>
            </a:r>
            <a:r>
              <a:rPr lang="ru-RU" sz="2000" dirty="0" err="1">
                <a:solidFill>
                  <a:prstClr val="black"/>
                </a:solidFill>
              </a:rPr>
              <a:t>супроводжує</a:t>
            </a:r>
            <a:r>
              <a:rPr lang="ru-RU" sz="2000" dirty="0">
                <a:solidFill>
                  <a:prstClr val="black"/>
                </a:solidFill>
              </a:rPr>
              <a:t> великий </a:t>
            </a:r>
            <a:r>
              <a:rPr lang="ru-RU" sz="2000" dirty="0" err="1">
                <a:solidFill>
                  <a:prstClr val="black"/>
                </a:solidFill>
              </a:rPr>
              <a:t>потиличний</a:t>
            </a:r>
            <a:r>
              <a:rPr lang="ru-RU" sz="2000" dirty="0">
                <a:solidFill>
                  <a:prstClr val="black"/>
                </a:solidFill>
              </a:rPr>
              <a:t> нерв, </a:t>
            </a:r>
            <a:r>
              <a:rPr lang="uk-UA" sz="2000" dirty="0">
                <a:solidFill>
                  <a:prstClr val="black"/>
                </a:solidFill>
              </a:rPr>
              <a:t>розташовуючись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присередніше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від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нього</a:t>
            </a:r>
            <a:r>
              <a:rPr lang="ru-RU" sz="2000" dirty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3074" name="Picture 2" descr="Картинки по запросу подкожный нерв анатом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071494"/>
            <a:ext cx="5184577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507417"/>
            <a:ext cx="4968552" cy="433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42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864" y="620688"/>
            <a:ext cx="8229600" cy="1143000"/>
          </a:xfrm>
        </p:spPr>
        <p:txBody>
          <a:bodyPr>
            <a:normAutofit/>
          </a:bodyPr>
          <a:lstStyle/>
          <a:p>
            <a:r>
              <a:rPr lang="uk-UA" sz="6000" i="1" dirty="0"/>
              <a:t>План</a:t>
            </a:r>
            <a:r>
              <a:rPr lang="uk-UA" sz="6000" i="1" dirty="0" smtClean="0"/>
              <a:t>:</a:t>
            </a:r>
            <a:endParaRPr lang="ru-RU" sz="6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412776"/>
            <a:ext cx="79928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i="1" dirty="0"/>
              <a:t> </a:t>
            </a:r>
            <a:endParaRPr lang="ru-RU" sz="3600" dirty="0"/>
          </a:p>
          <a:p>
            <a:pPr marL="342900" lvl="0" indent="-342900">
              <a:buFont typeface="+mj-lt"/>
              <a:buAutoNum type="arabicPeriod"/>
            </a:pPr>
            <a:r>
              <a:rPr lang="uk-UA" sz="3600" dirty="0" smtClean="0"/>
              <a:t> Загальна </a:t>
            </a:r>
            <a:r>
              <a:rPr lang="uk-UA" sz="3600" dirty="0"/>
              <a:t>характеристика </a:t>
            </a:r>
            <a:r>
              <a:rPr lang="ru-RU" sz="3600" dirty="0" err="1"/>
              <a:t>спинномозкових</a:t>
            </a:r>
            <a:r>
              <a:rPr lang="uk-UA" sz="3600" dirty="0"/>
              <a:t> нервів. Формування </a:t>
            </a:r>
            <a:r>
              <a:rPr lang="ru-RU" sz="3600" dirty="0" err="1"/>
              <a:t>спинномозков</a:t>
            </a:r>
            <a:r>
              <a:rPr lang="uk-UA" sz="3600" dirty="0" err="1"/>
              <a:t>ого</a:t>
            </a:r>
            <a:r>
              <a:rPr lang="uk-UA" sz="3600" dirty="0"/>
              <a:t> нерва.</a:t>
            </a:r>
            <a:endParaRPr lang="ru-RU" sz="3600" dirty="0"/>
          </a:p>
          <a:p>
            <a:pPr marL="342900" lvl="0" indent="-342900">
              <a:buFont typeface="+mj-lt"/>
              <a:buAutoNum type="arabicPeriod"/>
            </a:pPr>
            <a:r>
              <a:rPr lang="uk-UA" sz="3600" dirty="0" smtClean="0"/>
              <a:t> Утворення </a:t>
            </a:r>
            <a:r>
              <a:rPr lang="uk-UA" sz="3600" dirty="0"/>
              <a:t>гілок спинномозкових нервів.</a:t>
            </a:r>
            <a:endParaRPr lang="ru-RU" sz="3600" b="1" dirty="0"/>
          </a:p>
          <a:p>
            <a:pPr marL="342900" lvl="0" indent="-342900">
              <a:buFont typeface="+mj-lt"/>
              <a:buAutoNum type="arabicPeriod"/>
            </a:pPr>
            <a:r>
              <a:rPr lang="uk-UA" sz="3600" dirty="0" smtClean="0"/>
              <a:t> З</a:t>
            </a:r>
            <a:r>
              <a:rPr lang="ru-RU" sz="3600" dirty="0" err="1"/>
              <a:t>адні</a:t>
            </a:r>
            <a:r>
              <a:rPr lang="ru-RU" sz="3600" dirty="0"/>
              <a:t> </a:t>
            </a:r>
            <a:r>
              <a:rPr lang="ru-RU" sz="3600" dirty="0" err="1"/>
              <a:t>гіл</a:t>
            </a:r>
            <a:r>
              <a:rPr lang="uk-UA" sz="3600" dirty="0" err="1"/>
              <a:t>ки</a:t>
            </a:r>
            <a:r>
              <a:rPr lang="ru-RU" sz="3600" dirty="0"/>
              <a:t> </a:t>
            </a:r>
            <a:r>
              <a:rPr lang="ru-RU" sz="3600" dirty="0" err="1"/>
              <a:t>спинномозкових</a:t>
            </a:r>
            <a:r>
              <a:rPr lang="ru-RU" sz="3600" dirty="0"/>
              <a:t> </a:t>
            </a:r>
            <a:r>
              <a:rPr lang="ru-RU" sz="3600" dirty="0" err="1"/>
              <a:t>нервів</a:t>
            </a:r>
            <a:r>
              <a:rPr lang="uk-UA" sz="3600" dirty="0"/>
              <a:t>.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4358588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29235"/>
            <a:ext cx="8838728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dirty="0" err="1" smtClean="0"/>
              <a:t>Бічні</a:t>
            </a:r>
            <a:r>
              <a:rPr lang="ru-RU" sz="2400" dirty="0" smtClean="0"/>
              <a:t> </a:t>
            </a:r>
            <a:r>
              <a:rPr lang="ru-RU" sz="2400" dirty="0" err="1"/>
              <a:t>гілки</a:t>
            </a:r>
            <a:r>
              <a:rPr lang="ru-RU" sz="2400" dirty="0"/>
              <a:t> </a:t>
            </a:r>
            <a:r>
              <a:rPr lang="ru-RU" sz="2400" dirty="0" err="1"/>
              <a:t>трьох</a:t>
            </a:r>
            <a:r>
              <a:rPr lang="ru-RU" sz="2400" dirty="0"/>
              <a:t> </a:t>
            </a:r>
            <a:r>
              <a:rPr lang="ru-RU" sz="2400" dirty="0" err="1"/>
              <a:t>верхніх</a:t>
            </a:r>
            <a:r>
              <a:rPr lang="ru-RU" sz="2400" dirty="0"/>
              <a:t> </a:t>
            </a:r>
            <a:r>
              <a:rPr lang="ru-RU" sz="2400" dirty="0" err="1"/>
              <a:t>поперекових</a:t>
            </a:r>
            <a:r>
              <a:rPr lang="ru-RU" sz="2400" dirty="0"/>
              <a:t> </a:t>
            </a:r>
            <a:r>
              <a:rPr lang="ru-RU" sz="2400" dirty="0" err="1"/>
              <a:t>нервів</a:t>
            </a:r>
            <a:r>
              <a:rPr lang="ru-RU" sz="2400" dirty="0"/>
              <a:t> </a:t>
            </a:r>
            <a:r>
              <a:rPr lang="ru-RU" sz="2400" dirty="0" err="1"/>
              <a:t>дістали</a:t>
            </a:r>
            <a:r>
              <a:rPr lang="ru-RU" sz="2400" dirty="0"/>
              <a:t> </a:t>
            </a:r>
            <a:r>
              <a:rPr lang="ru-RU" sz="2400" dirty="0" err="1"/>
              <a:t>назву</a:t>
            </a:r>
            <a:r>
              <a:rPr lang="ru-RU" sz="2400" dirty="0"/>
              <a:t> </a:t>
            </a:r>
            <a:r>
              <a:rPr lang="ru-RU" sz="2400" b="1" dirty="0" err="1"/>
              <a:t>верхніх</a:t>
            </a:r>
            <a:r>
              <a:rPr lang="ru-RU" sz="2400" b="1" dirty="0"/>
              <a:t> </a:t>
            </a:r>
            <a:r>
              <a:rPr lang="ru-RU" sz="2400" b="1" dirty="0" err="1"/>
              <a:t>нервів</a:t>
            </a:r>
            <a:r>
              <a:rPr lang="ru-RU" sz="2400" b="1" dirty="0"/>
              <a:t> </a:t>
            </a:r>
            <a:r>
              <a:rPr lang="ru-RU" sz="2400" b="1" dirty="0" err="1"/>
              <a:t>сідниці</a:t>
            </a:r>
            <a:r>
              <a:rPr lang="ru-RU" sz="2400" b="1" dirty="0"/>
              <a:t> (</a:t>
            </a:r>
            <a:r>
              <a:rPr lang="ru-RU" sz="2400" b="1" dirty="0" err="1"/>
              <a:t>nn</a:t>
            </a:r>
            <a:r>
              <a:rPr lang="ru-RU" sz="2400" b="1" dirty="0"/>
              <a:t>. </a:t>
            </a:r>
            <a:r>
              <a:rPr lang="ru-RU" sz="2400" b="1" dirty="0" err="1"/>
              <a:t>clunium</a:t>
            </a:r>
            <a:r>
              <a:rPr lang="ru-RU" sz="2400" b="1" dirty="0"/>
              <a:t> </a:t>
            </a:r>
            <a:r>
              <a:rPr lang="ru-RU" sz="2400" b="1" dirty="0" err="1"/>
              <a:t>superiores</a:t>
            </a:r>
            <a:r>
              <a:rPr lang="ru-RU" sz="2400" b="1" dirty="0"/>
              <a:t>)</a:t>
            </a:r>
            <a:r>
              <a:rPr lang="ru-RU" sz="2400" dirty="0"/>
              <a:t>, а </a:t>
            </a:r>
            <a:r>
              <a:rPr lang="ru-RU" sz="2400" dirty="0" err="1"/>
              <a:t>бічні</a:t>
            </a:r>
            <a:r>
              <a:rPr lang="ru-RU" sz="2400" dirty="0"/>
              <a:t> </a:t>
            </a:r>
            <a:r>
              <a:rPr lang="ru-RU" sz="2400" dirty="0" err="1"/>
              <a:t>гілки</a:t>
            </a:r>
            <a:r>
              <a:rPr lang="ru-RU" sz="2400" dirty="0"/>
              <a:t> </a:t>
            </a:r>
            <a:r>
              <a:rPr lang="ru-RU" sz="2400" dirty="0" err="1"/>
              <a:t>трьох</a:t>
            </a:r>
            <a:r>
              <a:rPr lang="ru-RU" sz="2400" dirty="0"/>
              <a:t> </a:t>
            </a:r>
            <a:r>
              <a:rPr lang="ru-RU" sz="2400" dirty="0" err="1"/>
              <a:t>верхніх</a:t>
            </a:r>
            <a:r>
              <a:rPr lang="ru-RU" sz="2400" dirty="0"/>
              <a:t> </a:t>
            </a:r>
            <a:r>
              <a:rPr lang="ru-RU" sz="2400" dirty="0" err="1"/>
              <a:t>крижових</a:t>
            </a:r>
            <a:r>
              <a:rPr lang="ru-RU" sz="2400" dirty="0"/>
              <a:t> </a:t>
            </a:r>
            <a:r>
              <a:rPr lang="ru-RU" sz="2400" dirty="0" err="1"/>
              <a:t>нервів</a:t>
            </a:r>
            <a:r>
              <a:rPr lang="ru-RU" sz="2400" dirty="0"/>
              <a:t> – </a:t>
            </a:r>
            <a:r>
              <a:rPr lang="ru-RU" sz="2400" dirty="0" err="1"/>
              <a:t>назву</a:t>
            </a:r>
            <a:r>
              <a:rPr lang="ru-RU" sz="2400" dirty="0"/>
              <a:t> </a:t>
            </a:r>
            <a:r>
              <a:rPr lang="ru-RU" sz="2400" b="1" dirty="0" err="1"/>
              <a:t>середніх</a:t>
            </a:r>
            <a:r>
              <a:rPr lang="ru-RU" sz="2400" b="1" dirty="0"/>
              <a:t> </a:t>
            </a:r>
            <a:r>
              <a:rPr lang="ru-RU" sz="2400" b="1" dirty="0" err="1"/>
              <a:t>нервів</a:t>
            </a:r>
            <a:r>
              <a:rPr lang="ru-RU" sz="2400" b="1" dirty="0"/>
              <a:t> </a:t>
            </a:r>
            <a:r>
              <a:rPr lang="ru-RU" sz="2400" b="1" dirty="0" err="1"/>
              <a:t>сідниці</a:t>
            </a:r>
            <a:r>
              <a:rPr lang="ru-RU" sz="2400" b="1" dirty="0"/>
              <a:t> (</a:t>
            </a:r>
            <a:r>
              <a:rPr lang="ru-RU" sz="2400" b="1" dirty="0" err="1"/>
              <a:t>nn</a:t>
            </a:r>
            <a:r>
              <a:rPr lang="ru-RU" sz="2400" b="1" dirty="0"/>
              <a:t>. </a:t>
            </a:r>
            <a:r>
              <a:rPr lang="ru-RU" sz="2400" b="1" dirty="0" err="1"/>
              <a:t>clunium</a:t>
            </a:r>
            <a:r>
              <a:rPr lang="ru-RU" sz="2400" b="1" dirty="0"/>
              <a:t> </a:t>
            </a:r>
            <a:r>
              <a:rPr lang="ru-RU" sz="2400" b="1" dirty="0" err="1"/>
              <a:t>medii</a:t>
            </a:r>
            <a:r>
              <a:rPr lang="ru-RU" sz="2400" b="1" dirty="0"/>
              <a:t>)</a:t>
            </a:r>
            <a:r>
              <a:rPr lang="ru-RU" sz="2400" dirty="0"/>
              <a:t>. </a:t>
            </a:r>
            <a:r>
              <a:rPr lang="ru-RU" sz="2400" dirty="0" err="1"/>
              <a:t>Ці</a:t>
            </a:r>
            <a:r>
              <a:rPr lang="ru-RU" sz="2400" dirty="0"/>
              <a:t> </a:t>
            </a:r>
            <a:r>
              <a:rPr lang="ru-RU" sz="2400" dirty="0" err="1"/>
              <a:t>нерви</a:t>
            </a:r>
            <a:r>
              <a:rPr lang="ru-RU" sz="2400" dirty="0"/>
              <a:t> </a:t>
            </a:r>
            <a:r>
              <a:rPr lang="ru-RU" sz="2400" dirty="0" err="1"/>
              <a:t>розгалужуються</a:t>
            </a:r>
            <a:r>
              <a:rPr lang="ru-RU" sz="2400" dirty="0"/>
              <a:t> у </a:t>
            </a:r>
            <a:r>
              <a:rPr lang="ru-RU" sz="2400" dirty="0" err="1"/>
              <a:t>шкірі</a:t>
            </a:r>
            <a:r>
              <a:rPr lang="ru-RU" sz="2400" dirty="0"/>
              <a:t> </a:t>
            </a:r>
            <a:r>
              <a:rPr lang="ru-RU" sz="2400" dirty="0" err="1"/>
              <a:t>сідниц</a:t>
            </a:r>
            <a:r>
              <a:rPr lang="uk-UA" sz="2400" dirty="0"/>
              <a:t>ь</a:t>
            </a:r>
            <a:r>
              <a:rPr lang="ru-RU" sz="2400" dirty="0"/>
              <a:t> та </a:t>
            </a:r>
            <a:r>
              <a:rPr lang="ru-RU" sz="2400" dirty="0" err="1"/>
              <a:t>іннервують</a:t>
            </a:r>
            <a:r>
              <a:rPr lang="ru-RU" sz="2400" dirty="0"/>
              <a:t> </a:t>
            </a:r>
            <a:r>
              <a:rPr lang="ru-RU" sz="2400" dirty="0" err="1"/>
              <a:t>її</a:t>
            </a:r>
            <a:r>
              <a:rPr lang="ru-RU" sz="2400" dirty="0"/>
              <a:t>.</a:t>
            </a:r>
          </a:p>
        </p:txBody>
      </p:sp>
      <p:pic>
        <p:nvPicPr>
          <p:cNvPr id="3074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060848"/>
            <a:ext cx="6480720" cy="4555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21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257"/>
            <a:ext cx="6408712" cy="683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6605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крестцовое сплетение анатом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76672"/>
            <a:ext cx="4752975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7341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188013"/>
            <a:ext cx="5256584" cy="64940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uk-UA" sz="2400" dirty="0"/>
              <a:t>Виділяють </a:t>
            </a:r>
            <a:r>
              <a:rPr lang="uk-UA" sz="2400" b="1" dirty="0"/>
              <a:t>31 пару</a:t>
            </a:r>
            <a:r>
              <a:rPr lang="uk-UA" sz="2400" dirty="0"/>
              <a:t> </a:t>
            </a:r>
            <a:r>
              <a:rPr lang="uk-UA" sz="2400" b="1" dirty="0"/>
              <a:t>спинномозкових нервів (</a:t>
            </a:r>
            <a:r>
              <a:rPr lang="ru-RU" sz="2400" b="1" dirty="0" err="1"/>
              <a:t>nervi</a:t>
            </a:r>
            <a:r>
              <a:rPr lang="ru-RU" sz="2400" b="1" dirty="0"/>
              <a:t> </a:t>
            </a:r>
            <a:r>
              <a:rPr lang="ru-RU" sz="2400" b="1" dirty="0" err="1"/>
              <a:t>spinales</a:t>
            </a:r>
            <a:r>
              <a:rPr lang="uk-UA" sz="2400" b="1" dirty="0"/>
              <a:t>): </a:t>
            </a:r>
            <a:endParaRPr lang="uk-UA" sz="2400" b="1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2400" i="1" dirty="0" smtClean="0"/>
              <a:t> 8 </a:t>
            </a:r>
            <a:r>
              <a:rPr lang="uk-UA" sz="2400" i="1" dirty="0"/>
              <a:t>шийних, </a:t>
            </a:r>
            <a:r>
              <a:rPr lang="ru-RU" sz="2400" i="1" dirty="0" err="1"/>
              <a:t>nervi</a:t>
            </a:r>
            <a:r>
              <a:rPr lang="ru-RU" sz="2400" i="1" dirty="0"/>
              <a:t> </a:t>
            </a:r>
            <a:r>
              <a:rPr lang="ru-RU" sz="2400" i="1" dirty="0" err="1"/>
              <a:t>cervicales</a:t>
            </a:r>
            <a:r>
              <a:rPr lang="uk-UA" sz="2400" i="1" dirty="0"/>
              <a:t> (</a:t>
            </a:r>
            <a:r>
              <a:rPr lang="ru-RU" sz="2400" i="1" dirty="0"/>
              <a:t>C</a:t>
            </a:r>
            <a:r>
              <a:rPr lang="uk-UA" sz="2400" i="1" baseline="-25000" dirty="0"/>
              <a:t>1</a:t>
            </a:r>
            <a:r>
              <a:rPr lang="uk-UA" sz="2400" i="1" dirty="0"/>
              <a:t>-</a:t>
            </a:r>
            <a:r>
              <a:rPr lang="ru-RU" sz="2400" i="1" dirty="0"/>
              <a:t>C</a:t>
            </a:r>
            <a:r>
              <a:rPr lang="uk-UA" sz="2400" i="1" baseline="-25000" dirty="0"/>
              <a:t>8</a:t>
            </a:r>
            <a:r>
              <a:rPr lang="uk-UA" sz="2400" i="1" dirty="0"/>
              <a:t>); </a:t>
            </a:r>
            <a:endParaRPr lang="uk-UA" sz="2400" i="1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2400" i="1" dirty="0" smtClean="0"/>
              <a:t> 12 </a:t>
            </a:r>
            <a:r>
              <a:rPr lang="uk-UA" sz="2400" i="1" dirty="0"/>
              <a:t>грудних, </a:t>
            </a:r>
            <a:r>
              <a:rPr lang="ru-RU" sz="2400" i="1" dirty="0" err="1"/>
              <a:t>nervi</a:t>
            </a:r>
            <a:r>
              <a:rPr lang="ru-RU" sz="2400" i="1" dirty="0"/>
              <a:t> </a:t>
            </a:r>
            <a:r>
              <a:rPr lang="ru-RU" sz="2400" i="1" dirty="0" err="1"/>
              <a:t>thoracici</a:t>
            </a:r>
            <a:r>
              <a:rPr lang="uk-UA" sz="2400" i="1" dirty="0"/>
              <a:t> (Тh</a:t>
            </a:r>
            <a:r>
              <a:rPr lang="uk-UA" sz="2400" i="1" baseline="-25000" dirty="0"/>
              <a:t>1</a:t>
            </a:r>
            <a:r>
              <a:rPr lang="uk-UA" sz="2400" i="1" dirty="0"/>
              <a:t>-Тh</a:t>
            </a:r>
            <a:r>
              <a:rPr lang="uk-UA" sz="2400" i="1" baseline="-25000" dirty="0"/>
              <a:t>12</a:t>
            </a:r>
            <a:r>
              <a:rPr lang="uk-UA" sz="2400" i="1" dirty="0"/>
              <a:t>); </a:t>
            </a:r>
            <a:endParaRPr lang="uk-UA" sz="2400" i="1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2400" i="1" dirty="0" smtClean="0"/>
              <a:t> 5 </a:t>
            </a:r>
            <a:r>
              <a:rPr lang="uk-UA" sz="2400" i="1" dirty="0"/>
              <a:t>поперекових, </a:t>
            </a:r>
            <a:r>
              <a:rPr lang="ru-RU" sz="2400" i="1" dirty="0" err="1"/>
              <a:t>nervi</a:t>
            </a:r>
            <a:r>
              <a:rPr lang="ru-RU" sz="2400" i="1" dirty="0"/>
              <a:t> </a:t>
            </a:r>
            <a:r>
              <a:rPr lang="ru-RU" sz="2400" i="1" dirty="0" err="1"/>
              <a:t>lumbales</a:t>
            </a:r>
            <a:r>
              <a:rPr lang="uk-UA" sz="2400" i="1" dirty="0"/>
              <a:t> (</a:t>
            </a:r>
            <a:r>
              <a:rPr lang="ru-RU" sz="2400" i="1" dirty="0"/>
              <a:t>L</a:t>
            </a:r>
            <a:r>
              <a:rPr lang="uk-UA" sz="2400" i="1" baseline="-25000" dirty="0"/>
              <a:t>1</a:t>
            </a:r>
            <a:r>
              <a:rPr lang="uk-UA" sz="2400" i="1" dirty="0"/>
              <a:t>-</a:t>
            </a:r>
            <a:r>
              <a:rPr lang="ru-RU" sz="2400" i="1" dirty="0"/>
              <a:t>L</a:t>
            </a:r>
            <a:r>
              <a:rPr lang="uk-UA" sz="2400" i="1" baseline="-25000" dirty="0"/>
              <a:t>5</a:t>
            </a:r>
            <a:r>
              <a:rPr lang="uk-UA" sz="2400" i="1" dirty="0"/>
              <a:t>); </a:t>
            </a:r>
            <a:endParaRPr lang="uk-UA" sz="2400" i="1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2400" i="1" dirty="0" smtClean="0"/>
              <a:t> 5 </a:t>
            </a:r>
            <a:r>
              <a:rPr lang="uk-UA" sz="2400" i="1" dirty="0"/>
              <a:t>крижових, </a:t>
            </a:r>
            <a:r>
              <a:rPr lang="ru-RU" sz="2400" i="1" dirty="0" err="1"/>
              <a:t>nervi</a:t>
            </a:r>
            <a:r>
              <a:rPr lang="ru-RU" sz="2400" i="1" dirty="0"/>
              <a:t> </a:t>
            </a:r>
            <a:r>
              <a:rPr lang="ru-RU" sz="2400" i="1" dirty="0" err="1"/>
              <a:t>sacrales</a:t>
            </a:r>
            <a:r>
              <a:rPr lang="uk-UA" sz="2400" i="1" dirty="0"/>
              <a:t> (</a:t>
            </a:r>
            <a:r>
              <a:rPr lang="ru-RU" sz="2400" i="1" dirty="0"/>
              <a:t>S</a:t>
            </a:r>
            <a:r>
              <a:rPr lang="uk-UA" sz="2400" i="1" baseline="-25000" dirty="0"/>
              <a:t>1</a:t>
            </a:r>
            <a:r>
              <a:rPr lang="uk-UA" sz="2400" i="1" dirty="0"/>
              <a:t>-</a:t>
            </a:r>
            <a:r>
              <a:rPr lang="ru-RU" sz="2400" i="1" dirty="0"/>
              <a:t>S</a:t>
            </a:r>
            <a:r>
              <a:rPr lang="uk-UA" sz="2400" i="1" baseline="-25000" dirty="0"/>
              <a:t>5</a:t>
            </a:r>
            <a:r>
              <a:rPr lang="uk-UA" sz="2400" i="1" dirty="0"/>
              <a:t>); </a:t>
            </a:r>
            <a:endParaRPr lang="uk-UA" sz="2400" i="1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2400" i="1" dirty="0" smtClean="0"/>
              <a:t> 1 </a:t>
            </a:r>
            <a:r>
              <a:rPr lang="uk-UA" sz="2400" i="1" dirty="0"/>
              <a:t>куприкова пара спинномозкових нервів, </a:t>
            </a:r>
            <a:r>
              <a:rPr lang="ru-RU" sz="2400" i="1" dirty="0" err="1"/>
              <a:t>nervus</a:t>
            </a:r>
            <a:r>
              <a:rPr lang="ru-RU" sz="2400" i="1" dirty="0"/>
              <a:t> </a:t>
            </a:r>
            <a:r>
              <a:rPr lang="ru-RU" sz="2400" i="1" dirty="0" err="1"/>
              <a:t>coccygeus</a:t>
            </a:r>
            <a:r>
              <a:rPr lang="uk-UA" sz="2400" i="1" dirty="0"/>
              <a:t> (</a:t>
            </a:r>
            <a:r>
              <a:rPr lang="uk-UA" sz="2400" i="1" dirty="0" err="1"/>
              <a:t>Со</a:t>
            </a:r>
            <a:r>
              <a:rPr lang="uk-UA" sz="2400" i="1" dirty="0"/>
              <a:t>)</a:t>
            </a:r>
            <a:r>
              <a:rPr lang="uk-UA" sz="2400" dirty="0"/>
              <a:t>. </a:t>
            </a:r>
            <a:endParaRPr lang="uk-UA" sz="2400" dirty="0" smtClean="0"/>
          </a:p>
          <a:p>
            <a:endParaRPr lang="uk-UA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dirty="0" smtClean="0"/>
              <a:t>Спинномозкові </a:t>
            </a:r>
            <a:r>
              <a:rPr lang="uk-UA" sz="2000" dirty="0"/>
              <a:t>нерви відповідають сегментам або </a:t>
            </a:r>
            <a:r>
              <a:rPr lang="uk-UA" sz="2000" dirty="0" err="1"/>
              <a:t>метамерам</a:t>
            </a:r>
            <a:r>
              <a:rPr lang="uk-UA" sz="2000" dirty="0"/>
              <a:t> тіла, тому позначаються латинськими літерами відповідно сегментам спинного мозку, з якого виходять корінці цих нервів. </a:t>
            </a:r>
            <a:endParaRPr lang="uk-UA" sz="20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dirty="0" smtClean="0"/>
              <a:t>Кожен </a:t>
            </a:r>
            <a:r>
              <a:rPr lang="uk-UA" sz="2000" dirty="0"/>
              <a:t>сегмент спинного мозку пов'язаний з відповідним сегментом тіла. Цей зв'язок зберігається, починаючи з ембріонального періоду, протягом усього життя індивідуума.</a:t>
            </a:r>
            <a:endParaRPr lang="ru-RU" sz="2000" dirty="0"/>
          </a:p>
        </p:txBody>
      </p:sp>
      <p:pic>
        <p:nvPicPr>
          <p:cNvPr id="2050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88640"/>
            <a:ext cx="3707174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792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5104" y="548680"/>
            <a:ext cx="8737780" cy="28623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dirty="0"/>
              <a:t>Спинномозкові нерви</a:t>
            </a:r>
            <a:r>
              <a:rPr lang="uk-UA" b="1" dirty="0"/>
              <a:t> </a:t>
            </a:r>
            <a:r>
              <a:rPr lang="uk-UA" dirty="0"/>
              <a:t>є змішаними і утворюються при злитті </a:t>
            </a:r>
            <a:r>
              <a:rPr lang="uk-UA" b="1" i="1" dirty="0"/>
              <a:t>заднього (чутливого) корінця, </a:t>
            </a:r>
            <a:r>
              <a:rPr lang="ru-RU" b="1" i="1" dirty="0" err="1"/>
              <a:t>radix</a:t>
            </a:r>
            <a:r>
              <a:rPr lang="ru-RU" b="1" i="1" dirty="0"/>
              <a:t> </a:t>
            </a:r>
            <a:r>
              <a:rPr lang="ru-RU" b="1" i="1" dirty="0" err="1"/>
              <a:t>posterior</a:t>
            </a:r>
            <a:r>
              <a:rPr lang="uk-UA" b="1" i="1" dirty="0"/>
              <a:t> (</a:t>
            </a:r>
            <a:r>
              <a:rPr lang="ru-RU" b="1" i="1" dirty="0" err="1"/>
              <a:t>sensoria</a:t>
            </a:r>
            <a:r>
              <a:rPr lang="uk-UA" b="1" i="1" dirty="0"/>
              <a:t>)</a:t>
            </a:r>
            <a:r>
              <a:rPr lang="uk-UA" dirty="0"/>
              <a:t> і </a:t>
            </a:r>
            <a:r>
              <a:rPr lang="uk-UA" b="1" i="1" dirty="0"/>
              <a:t>переднього (рухового) корінця, </a:t>
            </a:r>
            <a:r>
              <a:rPr lang="ru-RU" b="1" i="1" dirty="0" err="1"/>
              <a:t>radix</a:t>
            </a:r>
            <a:r>
              <a:rPr lang="ru-RU" b="1" i="1" dirty="0"/>
              <a:t> </a:t>
            </a:r>
            <a:r>
              <a:rPr lang="ru-RU" b="1" i="1" dirty="0" err="1"/>
              <a:t>anterior</a:t>
            </a:r>
            <a:r>
              <a:rPr lang="uk-UA" b="1" i="1" dirty="0"/>
              <a:t> (</a:t>
            </a:r>
            <a:r>
              <a:rPr lang="ru-RU" b="1" i="1" dirty="0" err="1"/>
              <a:t>motoria</a:t>
            </a:r>
            <a:r>
              <a:rPr lang="uk-UA" b="1" i="1" dirty="0"/>
              <a:t>)</a:t>
            </a:r>
            <a:r>
              <a:rPr lang="uk-UA" dirty="0"/>
              <a:t>. </a:t>
            </a:r>
            <a:r>
              <a:rPr lang="uk-UA" dirty="0" smtClean="0"/>
              <a:t>Передні </a:t>
            </a:r>
            <a:r>
              <a:rPr lang="uk-UA" dirty="0"/>
              <a:t>корінці виходять із спинного мозку вздовж </a:t>
            </a:r>
            <a:r>
              <a:rPr lang="uk-UA" dirty="0" err="1"/>
              <a:t>передньобічних</a:t>
            </a:r>
            <a:r>
              <a:rPr lang="uk-UA" dirty="0"/>
              <a:t> борозен; задні корінці – вздовж </a:t>
            </a:r>
            <a:r>
              <a:rPr lang="uk-UA" dirty="0" err="1"/>
              <a:t>задньобічних</a:t>
            </a:r>
            <a:r>
              <a:rPr lang="uk-UA" dirty="0"/>
              <a:t> борозен. </a:t>
            </a:r>
            <a:r>
              <a:rPr lang="ru-RU" dirty="0" err="1" smtClean="0"/>
              <a:t>Обидва</a:t>
            </a:r>
            <a:r>
              <a:rPr lang="ru-RU" dirty="0" smtClean="0"/>
              <a:t> </a:t>
            </a:r>
            <a:r>
              <a:rPr lang="ru-RU" dirty="0" err="1"/>
              <a:t>корінці</a:t>
            </a:r>
            <a:r>
              <a:rPr lang="ru-RU" dirty="0"/>
              <a:t> одного </a:t>
            </a:r>
            <a:r>
              <a:rPr lang="ru-RU" dirty="0" err="1"/>
              <a:t>спинномозкового</a:t>
            </a:r>
            <a:r>
              <a:rPr lang="ru-RU" dirty="0"/>
              <a:t> нерва </a:t>
            </a:r>
            <a:r>
              <a:rPr lang="ru-RU" dirty="0" err="1"/>
              <a:t>зближуються</a:t>
            </a:r>
            <a:r>
              <a:rPr lang="ru-RU" dirty="0"/>
              <a:t> один з одним у </a:t>
            </a:r>
            <a:r>
              <a:rPr lang="ru-RU" dirty="0" err="1"/>
              <a:t>ділянці</a:t>
            </a:r>
            <a:r>
              <a:rPr lang="ru-RU" dirty="0"/>
              <a:t> </a:t>
            </a:r>
            <a:r>
              <a:rPr lang="ru-RU" dirty="0" err="1"/>
              <a:t>міжхребцевого</a:t>
            </a:r>
            <a:r>
              <a:rPr lang="ru-RU" dirty="0"/>
              <a:t> </a:t>
            </a:r>
            <a:r>
              <a:rPr lang="ru-RU" dirty="0" err="1"/>
              <a:t>отвору</a:t>
            </a:r>
            <a:r>
              <a:rPr lang="ru-RU" dirty="0"/>
              <a:t>. Тут </a:t>
            </a:r>
            <a:r>
              <a:rPr lang="ru-RU" dirty="0" err="1"/>
              <a:t>задній</a:t>
            </a:r>
            <a:r>
              <a:rPr lang="ru-RU" dirty="0"/>
              <a:t> </a:t>
            </a:r>
            <a:r>
              <a:rPr lang="ru-RU" dirty="0" err="1"/>
              <a:t>корінець</a:t>
            </a:r>
            <a:r>
              <a:rPr lang="ru-RU" dirty="0"/>
              <a:t> </a:t>
            </a:r>
            <a:r>
              <a:rPr lang="ru-RU" dirty="0" err="1"/>
              <a:t>містить</a:t>
            </a:r>
            <a:r>
              <a:rPr lang="ru-RU" dirty="0"/>
              <a:t> </a:t>
            </a:r>
            <a:r>
              <a:rPr lang="ru-RU" b="1" i="1" dirty="0" err="1"/>
              <a:t>чутливий</a:t>
            </a:r>
            <a:r>
              <a:rPr lang="ru-RU" b="1" i="1" dirty="0"/>
              <a:t> </a:t>
            </a:r>
            <a:r>
              <a:rPr lang="ru-RU" b="1" i="1" dirty="0" err="1"/>
              <a:t>вузол</a:t>
            </a:r>
            <a:r>
              <a:rPr lang="ru-RU" b="1" i="1" dirty="0"/>
              <a:t> </a:t>
            </a:r>
            <a:r>
              <a:rPr lang="ru-RU" b="1" i="1" dirty="0" err="1"/>
              <a:t>спинномозкового</a:t>
            </a:r>
            <a:r>
              <a:rPr lang="ru-RU" b="1" i="1" dirty="0"/>
              <a:t> нерва (</a:t>
            </a:r>
            <a:r>
              <a:rPr lang="ru-RU" b="1" i="1" dirty="0" err="1"/>
              <a:t>спинномозковий</a:t>
            </a:r>
            <a:r>
              <a:rPr lang="ru-RU" b="1" i="1" dirty="0"/>
              <a:t> </a:t>
            </a:r>
            <a:r>
              <a:rPr lang="ru-RU" b="1" i="1" dirty="0" err="1"/>
              <a:t>вузол</a:t>
            </a:r>
            <a:r>
              <a:rPr lang="ru-RU" b="1" i="1" dirty="0"/>
              <a:t>), </a:t>
            </a:r>
            <a:r>
              <a:rPr lang="ru-RU" b="1" i="1" dirty="0" err="1"/>
              <a:t>ganglion</a:t>
            </a:r>
            <a:r>
              <a:rPr lang="ru-RU" b="1" i="1" dirty="0"/>
              <a:t> </a:t>
            </a:r>
            <a:r>
              <a:rPr lang="ru-RU" b="1" i="1" dirty="0" err="1"/>
              <a:t>sensorium</a:t>
            </a:r>
            <a:r>
              <a:rPr lang="ru-RU" b="1" i="1" dirty="0"/>
              <a:t> </a:t>
            </a:r>
            <a:r>
              <a:rPr lang="ru-RU" b="1" i="1" dirty="0" err="1"/>
              <a:t>nervi</a:t>
            </a:r>
            <a:r>
              <a:rPr lang="ru-RU" b="1" i="1" dirty="0"/>
              <a:t> </a:t>
            </a:r>
            <a:r>
              <a:rPr lang="ru-RU" b="1" i="1" dirty="0" err="1"/>
              <a:t>spinalis</a:t>
            </a:r>
            <a:r>
              <a:rPr lang="ru-RU" b="1" i="1" dirty="0"/>
              <a:t> (</a:t>
            </a:r>
            <a:r>
              <a:rPr lang="ru-RU" b="1" i="1" dirty="0" err="1"/>
              <a:t>ganglion</a:t>
            </a:r>
            <a:r>
              <a:rPr lang="ru-RU" b="1" i="1" dirty="0"/>
              <a:t> </a:t>
            </a:r>
            <a:r>
              <a:rPr lang="ru-RU" b="1" i="1" dirty="0" err="1"/>
              <a:t>spinale</a:t>
            </a:r>
            <a:r>
              <a:rPr lang="ru-RU" b="1" i="1" dirty="0" smtClean="0"/>
              <a:t>)</a:t>
            </a:r>
            <a:r>
              <a:rPr lang="ru-RU" dirty="0" smtClean="0"/>
              <a:t>.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вузла</a:t>
            </a:r>
            <a:r>
              <a:rPr lang="ru-RU" dirty="0"/>
              <a:t> волокна </a:t>
            </a:r>
            <a:r>
              <a:rPr lang="ru-RU" dirty="0" err="1"/>
              <a:t>переднього</a:t>
            </a:r>
            <a:r>
              <a:rPr lang="ru-RU" dirty="0"/>
              <a:t> </a:t>
            </a:r>
            <a:r>
              <a:rPr lang="ru-RU" dirty="0" err="1"/>
              <a:t>корінця</a:t>
            </a:r>
            <a:r>
              <a:rPr lang="ru-RU" dirty="0"/>
              <a:t> </a:t>
            </a:r>
            <a:r>
              <a:rPr lang="ru-RU" dirty="0" err="1"/>
              <a:t>змішуються</a:t>
            </a:r>
            <a:r>
              <a:rPr lang="ru-RU" dirty="0"/>
              <a:t> з </a:t>
            </a:r>
            <a:r>
              <a:rPr lang="uk-UA" dirty="0"/>
              <a:t>волокнами</a:t>
            </a:r>
            <a:r>
              <a:rPr lang="ru-RU" dirty="0"/>
              <a:t> </a:t>
            </a:r>
            <a:r>
              <a:rPr lang="ru-RU" dirty="0" err="1"/>
              <a:t>спинномозкового</a:t>
            </a:r>
            <a:r>
              <a:rPr lang="ru-RU" dirty="0"/>
              <a:t> </a:t>
            </a:r>
            <a:r>
              <a:rPr lang="ru-RU" dirty="0" err="1"/>
              <a:t>вузла</a:t>
            </a:r>
            <a:r>
              <a:rPr lang="ru-RU" dirty="0"/>
              <a:t>, </a:t>
            </a:r>
            <a:r>
              <a:rPr lang="ru-RU" dirty="0" err="1"/>
              <a:t>утворюючи</a:t>
            </a:r>
            <a:r>
              <a:rPr lang="ru-RU" dirty="0"/>
              <a:t> </a:t>
            </a:r>
            <a:r>
              <a:rPr lang="ru-RU" b="1" i="1" dirty="0" err="1"/>
              <a:t>стовбур</a:t>
            </a:r>
            <a:r>
              <a:rPr lang="ru-RU" b="1" i="1" dirty="0"/>
              <a:t> </a:t>
            </a:r>
            <a:r>
              <a:rPr lang="ru-RU" b="1" i="1" dirty="0" err="1"/>
              <a:t>спинномозкового</a:t>
            </a:r>
            <a:r>
              <a:rPr lang="ru-RU" b="1" i="1" dirty="0"/>
              <a:t> нерва (</a:t>
            </a:r>
            <a:r>
              <a:rPr lang="ru-RU" b="1" i="1" dirty="0" err="1"/>
              <a:t>truncus</a:t>
            </a:r>
            <a:r>
              <a:rPr lang="ru-RU" b="1" i="1" dirty="0"/>
              <a:t> </a:t>
            </a:r>
            <a:r>
              <a:rPr lang="ru-RU" b="1" i="1" dirty="0" err="1"/>
              <a:t>nervi</a:t>
            </a:r>
            <a:r>
              <a:rPr lang="ru-RU" b="1" i="1" dirty="0"/>
              <a:t> </a:t>
            </a:r>
            <a:r>
              <a:rPr lang="ru-RU" b="1" i="1" dirty="0" err="1"/>
              <a:t>spinalis</a:t>
            </a:r>
            <a:r>
              <a:rPr lang="ru-RU" b="1" i="1" dirty="0"/>
              <a:t>)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виходить</a:t>
            </a:r>
            <a:r>
              <a:rPr lang="ru-RU" dirty="0"/>
              <a:t> з хребтового каналу через </a:t>
            </a:r>
            <a:r>
              <a:rPr lang="ru-RU" dirty="0" err="1"/>
              <a:t>міжхребцевий</a:t>
            </a:r>
            <a:r>
              <a:rPr lang="ru-RU" dirty="0"/>
              <a:t> </a:t>
            </a:r>
            <a:r>
              <a:rPr lang="ru-RU" dirty="0" err="1"/>
              <a:t>отвір</a:t>
            </a:r>
            <a:r>
              <a:rPr lang="ru-RU" dirty="0"/>
              <a:t>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4274"/>
            <a:ext cx="8784976" cy="544406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Формування спинномозкових нервів </a:t>
            </a:r>
            <a:endParaRPr lang="ru-RU" dirty="0"/>
          </a:p>
        </p:txBody>
      </p:sp>
      <p:pic>
        <p:nvPicPr>
          <p:cNvPr id="5124" name="Picture 4" descr="Похожее изображен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3" t="30589" r="12695" b="12027"/>
          <a:stretch/>
        </p:blipFill>
        <p:spPr bwMode="auto">
          <a:xfrm>
            <a:off x="531612" y="3411002"/>
            <a:ext cx="8104763" cy="344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032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5916" y="99571"/>
            <a:ext cx="5846244" cy="31700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b="1" dirty="0"/>
              <a:t>Спинномозковий вузол </a:t>
            </a:r>
            <a:r>
              <a:rPr lang="uk-UA" sz="2000" dirty="0"/>
              <a:t>складається з тіл чутливих </a:t>
            </a:r>
            <a:r>
              <a:rPr lang="uk-UA" sz="2000" dirty="0" err="1"/>
              <a:t>псевдоуніполярних</a:t>
            </a:r>
            <a:r>
              <a:rPr lang="uk-UA" sz="2000" dirty="0"/>
              <a:t> нейронів. </a:t>
            </a:r>
            <a:endParaRPr lang="uk-UA" sz="20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b="1" dirty="0" smtClean="0"/>
              <a:t>Задній </a:t>
            </a:r>
            <a:r>
              <a:rPr lang="uk-UA" sz="2000" b="1" dirty="0"/>
              <a:t>корінець </a:t>
            </a:r>
            <a:r>
              <a:rPr lang="uk-UA" sz="2000" dirty="0"/>
              <a:t>спинномозкового нерва утворений аксонами нейронів спинномозкового вузла, які формують аферентні волокна – </a:t>
            </a:r>
            <a:r>
              <a:rPr lang="uk-UA" sz="2000" dirty="0" err="1"/>
              <a:t>соматочутливі</a:t>
            </a:r>
            <a:r>
              <a:rPr lang="uk-UA" sz="2000" dirty="0"/>
              <a:t> та </a:t>
            </a:r>
            <a:r>
              <a:rPr lang="uk-UA" sz="2000" dirty="0" err="1"/>
              <a:t>вісцерочутливі</a:t>
            </a:r>
            <a:r>
              <a:rPr lang="uk-UA" sz="2000" dirty="0"/>
              <a:t>, що входять в задній ріг спинного мозку. </a:t>
            </a:r>
            <a:endParaRPr lang="uk-UA" sz="20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dirty="0" smtClean="0"/>
              <a:t>Довгі </a:t>
            </a:r>
            <a:r>
              <a:rPr lang="uk-UA" sz="2000" dirty="0"/>
              <a:t>відростки нейронів спинномозкового вузла (дендрити) направляються на периферію, де закінчуються рецепторами</a:t>
            </a:r>
            <a:r>
              <a:rPr lang="uk-UA" sz="2000" dirty="0" smtClean="0"/>
              <a:t>.</a:t>
            </a:r>
            <a:endParaRPr lang="ru-RU" sz="2000" dirty="0"/>
          </a:p>
        </p:txBody>
      </p:sp>
      <p:pic>
        <p:nvPicPr>
          <p:cNvPr id="4100" name="Picture 4" descr="Картинки по запросу Спинномозковий вузо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668" y="692696"/>
            <a:ext cx="285672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83768" y="3356992"/>
            <a:ext cx="6567682" cy="34778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uk-UA" sz="2000" b="1" dirty="0">
                <a:solidFill>
                  <a:prstClr val="black"/>
                </a:solidFill>
              </a:rPr>
              <a:t>Передній корінець </a:t>
            </a:r>
            <a:r>
              <a:rPr lang="uk-UA" sz="2000" dirty="0">
                <a:solidFill>
                  <a:prstClr val="black"/>
                </a:solidFill>
              </a:rPr>
              <a:t>різних спинномозкових нервів відрізняється за складом і утворений аксонами </a:t>
            </a:r>
            <a:r>
              <a:rPr lang="uk-UA" sz="2000" dirty="0" err="1">
                <a:solidFill>
                  <a:prstClr val="black"/>
                </a:solidFill>
              </a:rPr>
              <a:t>мотонейронів</a:t>
            </a:r>
            <a:r>
              <a:rPr lang="uk-UA" sz="2000" dirty="0">
                <a:solidFill>
                  <a:prstClr val="black"/>
                </a:solidFill>
              </a:rPr>
              <a:t> переднього сірого стовпа (переднього рогу) спинного мозку та аксонами вегетативних (симпатичних) нейронів проміжного сірого стовпа (бічного рогу), які є тільки на рівні від VIII шийного до II поперекового сегментів спинного мозку. </a:t>
            </a:r>
            <a:endParaRPr lang="uk-UA" sz="2000" dirty="0" smtClean="0">
              <a:solidFill>
                <a:prstClr val="black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uk-UA" sz="2000" dirty="0" smtClean="0">
                <a:solidFill>
                  <a:prstClr val="black"/>
                </a:solidFill>
              </a:rPr>
              <a:t>Ці </a:t>
            </a:r>
            <a:r>
              <a:rPr lang="uk-UA" sz="2000" dirty="0">
                <a:solidFill>
                  <a:prstClr val="black"/>
                </a:solidFill>
              </a:rPr>
              <a:t>аксони формують еферентні волокна – </a:t>
            </a:r>
            <a:r>
              <a:rPr lang="uk-UA" sz="2000" dirty="0" err="1">
                <a:solidFill>
                  <a:prstClr val="black"/>
                </a:solidFill>
              </a:rPr>
              <a:t>соматорухові</a:t>
            </a:r>
            <a:r>
              <a:rPr lang="uk-UA" sz="2000" dirty="0">
                <a:solidFill>
                  <a:prstClr val="black"/>
                </a:solidFill>
              </a:rPr>
              <a:t> (іннервують скелетні м’язи) і </a:t>
            </a:r>
            <a:r>
              <a:rPr lang="uk-UA" sz="2000" dirty="0" err="1">
                <a:solidFill>
                  <a:prstClr val="black"/>
                </a:solidFill>
              </a:rPr>
              <a:t>вісцерорухові</a:t>
            </a:r>
            <a:r>
              <a:rPr lang="uk-UA" sz="2000" dirty="0">
                <a:solidFill>
                  <a:prstClr val="black"/>
                </a:solidFill>
              </a:rPr>
              <a:t> та секреторні (здійснюють іннервацію </a:t>
            </a:r>
            <a:r>
              <a:rPr lang="uk-UA" sz="2000" dirty="0" err="1">
                <a:solidFill>
                  <a:prstClr val="black"/>
                </a:solidFill>
              </a:rPr>
              <a:t>міоцитів</a:t>
            </a:r>
            <a:r>
              <a:rPr lang="uk-UA" sz="2000" dirty="0">
                <a:solidFill>
                  <a:prstClr val="black"/>
                </a:solidFill>
              </a:rPr>
              <a:t> гладких м’язів, </a:t>
            </a:r>
            <a:r>
              <a:rPr lang="uk-UA" sz="2000" dirty="0" err="1">
                <a:solidFill>
                  <a:prstClr val="black"/>
                </a:solidFill>
              </a:rPr>
              <a:t>кардіоміоцитів</a:t>
            </a:r>
            <a:r>
              <a:rPr lang="uk-UA" sz="2000" dirty="0">
                <a:solidFill>
                  <a:prstClr val="black"/>
                </a:solidFill>
              </a:rPr>
              <a:t> та залозистого епітелію). </a:t>
            </a:r>
            <a:endParaRPr lang="ru-RU" sz="2000" dirty="0">
              <a:solidFill>
                <a:prstClr val="black"/>
              </a:solidFill>
            </a:endParaRPr>
          </a:p>
        </p:txBody>
      </p:sp>
      <p:pic>
        <p:nvPicPr>
          <p:cNvPr id="5" name="Picture 2" descr="ÐÐ°ÑÑÐ¸Ð½ÐºÐ¸ Ð¿Ð¾ Ð·Ð°Ð¿ÑÐ¾ÑÑ ÑÐºÐµÐ»ÐµÑÐ¾ÑÐ¾Ð¿Ð¸Ñ ÑÐµÐ³Ð¼ÐµÐ½ÑÐ¾Ð² ÑÐ¿Ð¸Ð½Ð½Ð¾Ð³Ð¾ Ð¼Ð¾Ð·ÐºÑ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16" y="3789040"/>
            <a:ext cx="2191770" cy="2287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14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95936" y="1139379"/>
            <a:ext cx="4572000" cy="452431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400" dirty="0"/>
              <a:t>Нерви мають різну кількість нервових волокон залежно від величини </a:t>
            </a:r>
            <a:r>
              <a:rPr lang="uk-UA" sz="2400" dirty="0" err="1"/>
              <a:t>іннервованої</a:t>
            </a:r>
            <a:r>
              <a:rPr lang="uk-UA" sz="2400" dirty="0"/>
              <a:t> </a:t>
            </a:r>
            <a:r>
              <a:rPr lang="uk-UA" sz="2400" dirty="0" smtClean="0"/>
              <a:t>ділянки, </a:t>
            </a:r>
            <a:r>
              <a:rPr lang="uk-UA" sz="2400" dirty="0"/>
              <a:t>тому найтовстіші – крижові </a:t>
            </a:r>
            <a:r>
              <a:rPr lang="uk-UA" sz="2400" dirty="0" smtClean="0"/>
              <a:t>та нижні </a:t>
            </a:r>
            <a:r>
              <a:rPr lang="uk-UA" sz="2400" dirty="0"/>
              <a:t>шийні нерви, які іннервують потужні м’язи кінцівок і значну шкірну поверхню. </a:t>
            </a:r>
            <a:endParaRPr lang="uk-UA" sz="2400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err="1" smtClean="0"/>
              <a:t>Задні</a:t>
            </a:r>
            <a:r>
              <a:rPr lang="ru-RU" sz="2400" dirty="0" smtClean="0"/>
              <a:t> </a:t>
            </a:r>
            <a:r>
              <a:rPr lang="ru-RU" sz="2400" dirty="0" err="1"/>
              <a:t>корінці</a:t>
            </a:r>
            <a:r>
              <a:rPr lang="ru-RU" sz="2400" dirty="0"/>
              <a:t> </a:t>
            </a:r>
            <a:r>
              <a:rPr lang="ru-RU" sz="2400" dirty="0" err="1"/>
              <a:t>товщі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передніх</a:t>
            </a:r>
            <a:r>
              <a:rPr lang="ru-RU" sz="2400" dirty="0"/>
              <a:t>, за </a:t>
            </a:r>
            <a:r>
              <a:rPr lang="ru-RU" sz="2400" dirty="0" err="1"/>
              <a:t>винятком</a:t>
            </a:r>
            <a:r>
              <a:rPr lang="ru-RU" sz="2400" dirty="0"/>
              <a:t> І пари </a:t>
            </a:r>
            <a:r>
              <a:rPr lang="ru-RU" sz="2400" dirty="0" err="1"/>
              <a:t>шийних</a:t>
            </a:r>
            <a:r>
              <a:rPr lang="ru-RU" sz="2400" dirty="0"/>
              <a:t> </a:t>
            </a:r>
            <a:r>
              <a:rPr lang="ru-RU" sz="2400" dirty="0" err="1"/>
              <a:t>нервів</a:t>
            </a:r>
            <a:r>
              <a:rPr lang="ru-RU" sz="2400" dirty="0"/>
              <a:t>, у </a:t>
            </a:r>
            <a:r>
              <a:rPr lang="ru-RU" sz="2400" dirty="0" err="1"/>
              <a:t>якої</a:t>
            </a:r>
            <a:r>
              <a:rPr lang="ru-RU" sz="2400" dirty="0"/>
              <a:t> вони </a:t>
            </a:r>
            <a:r>
              <a:rPr lang="ru-RU" sz="2400" dirty="0" err="1"/>
              <a:t>тонші</a:t>
            </a:r>
            <a:r>
              <a:rPr lang="ru-RU" sz="2400" dirty="0"/>
              <a:t>. </a:t>
            </a:r>
            <a:endParaRPr lang="ru-RU" sz="2400" dirty="0" smtClean="0"/>
          </a:p>
        </p:txBody>
      </p:sp>
      <p:pic>
        <p:nvPicPr>
          <p:cNvPr id="4" name="Picture 2" descr="Картинки по запросу спинномозговые нервы анатоми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9"/>
          <a:stretch/>
        </p:blipFill>
        <p:spPr bwMode="auto">
          <a:xfrm>
            <a:off x="539552" y="260648"/>
            <a:ext cx="2952328" cy="6285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668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vmede.org/sait/content/Anatomija_sapin_3/1_files/mb4_020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4427984" cy="512966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880036" y="80235"/>
            <a:ext cx="4139952" cy="67403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err="1" smtClean="0"/>
              <a:t>Утворення</a:t>
            </a:r>
            <a:r>
              <a:rPr lang="ru-RU" b="1" dirty="0" smtClean="0"/>
              <a:t> </a:t>
            </a:r>
            <a:r>
              <a:rPr lang="ru-RU" b="1" dirty="0" err="1"/>
              <a:t>спинномозкового</a:t>
            </a:r>
            <a:r>
              <a:rPr lang="ru-RU" b="1" dirty="0"/>
              <a:t> нерва: </a:t>
            </a:r>
            <a:endParaRPr lang="ru-RU" b="1" dirty="0" smtClean="0"/>
          </a:p>
          <a:p>
            <a:r>
              <a:rPr lang="ru-RU" dirty="0" smtClean="0"/>
              <a:t>1 </a:t>
            </a:r>
            <a:r>
              <a:rPr lang="ru-RU" dirty="0"/>
              <a:t>- </a:t>
            </a:r>
            <a:r>
              <a:rPr lang="ru-RU" dirty="0" err="1"/>
              <a:t>спинний</a:t>
            </a:r>
            <a:r>
              <a:rPr lang="ru-RU" dirty="0"/>
              <a:t> </a:t>
            </a:r>
            <a:r>
              <a:rPr lang="ru-RU" dirty="0" err="1"/>
              <a:t>мозок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2 </a:t>
            </a:r>
            <a:r>
              <a:rPr lang="ru-RU" dirty="0"/>
              <a:t>- </a:t>
            </a:r>
            <a:r>
              <a:rPr lang="ru-RU" dirty="0" err="1"/>
              <a:t>задній</a:t>
            </a:r>
            <a:r>
              <a:rPr lang="ru-RU" dirty="0"/>
              <a:t> </a:t>
            </a:r>
            <a:r>
              <a:rPr lang="ru-RU" dirty="0" err="1"/>
              <a:t>корінець</a:t>
            </a:r>
            <a:r>
              <a:rPr lang="ru-RU" dirty="0"/>
              <a:t> </a:t>
            </a:r>
            <a:r>
              <a:rPr lang="ru-RU" dirty="0" err="1"/>
              <a:t>спинномозкового</a:t>
            </a:r>
            <a:r>
              <a:rPr lang="ru-RU" dirty="0"/>
              <a:t> нерва; </a:t>
            </a:r>
            <a:endParaRPr lang="ru-RU" dirty="0" smtClean="0"/>
          </a:p>
          <a:p>
            <a:r>
              <a:rPr lang="ru-RU" dirty="0" smtClean="0"/>
              <a:t>3 </a:t>
            </a:r>
            <a:r>
              <a:rPr lang="ru-RU" dirty="0"/>
              <a:t>- </a:t>
            </a:r>
            <a:r>
              <a:rPr lang="ru-RU" dirty="0" err="1"/>
              <a:t>передній</a:t>
            </a:r>
            <a:r>
              <a:rPr lang="ru-RU" dirty="0"/>
              <a:t> </a:t>
            </a:r>
            <a:r>
              <a:rPr lang="ru-RU" dirty="0" err="1"/>
              <a:t>корінець</a:t>
            </a:r>
            <a:r>
              <a:rPr lang="ru-RU" dirty="0"/>
              <a:t> </a:t>
            </a:r>
            <a:r>
              <a:rPr lang="ru-RU" dirty="0" err="1"/>
              <a:t>спинномозкового</a:t>
            </a:r>
            <a:r>
              <a:rPr lang="ru-RU" dirty="0"/>
              <a:t> нерва; </a:t>
            </a:r>
            <a:endParaRPr lang="ru-RU" dirty="0" smtClean="0"/>
          </a:p>
          <a:p>
            <a:r>
              <a:rPr lang="ru-RU" dirty="0" smtClean="0"/>
              <a:t>4 </a:t>
            </a:r>
            <a:r>
              <a:rPr lang="ru-RU" dirty="0"/>
              <a:t>- </a:t>
            </a:r>
            <a:r>
              <a:rPr lang="ru-RU" dirty="0" err="1"/>
              <a:t>спинномозковий</a:t>
            </a:r>
            <a:r>
              <a:rPr lang="ru-RU" dirty="0"/>
              <a:t> </a:t>
            </a:r>
            <a:r>
              <a:rPr lang="ru-RU" dirty="0" err="1"/>
              <a:t>вузол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5 </a:t>
            </a:r>
            <a:r>
              <a:rPr lang="ru-RU" dirty="0"/>
              <a:t>- </a:t>
            </a:r>
            <a:r>
              <a:rPr lang="ru-RU" dirty="0" err="1"/>
              <a:t>спинномозковий</a:t>
            </a:r>
            <a:r>
              <a:rPr lang="ru-RU" dirty="0"/>
              <a:t> нерв; </a:t>
            </a:r>
            <a:endParaRPr lang="ru-RU" dirty="0" smtClean="0"/>
          </a:p>
          <a:p>
            <a:r>
              <a:rPr lang="ru-RU" dirty="0" smtClean="0"/>
              <a:t>6 </a:t>
            </a:r>
            <a:r>
              <a:rPr lang="ru-RU" dirty="0"/>
              <a:t>- </a:t>
            </a:r>
            <a:r>
              <a:rPr lang="ru-RU" dirty="0" err="1"/>
              <a:t>біла</a:t>
            </a:r>
            <a:r>
              <a:rPr lang="ru-RU" dirty="0"/>
              <a:t> </a:t>
            </a:r>
            <a:r>
              <a:rPr lang="ru-RU" dirty="0" err="1"/>
              <a:t>сполучна</a:t>
            </a:r>
            <a:r>
              <a:rPr lang="ru-RU" dirty="0"/>
              <a:t> </a:t>
            </a:r>
            <a:r>
              <a:rPr lang="ru-RU" dirty="0" err="1"/>
              <a:t>гілка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7 </a:t>
            </a:r>
            <a:r>
              <a:rPr lang="ru-RU" dirty="0"/>
              <a:t>- </a:t>
            </a:r>
            <a:r>
              <a:rPr lang="ru-RU" dirty="0" err="1"/>
              <a:t>вузол</a:t>
            </a:r>
            <a:r>
              <a:rPr lang="ru-RU" dirty="0"/>
              <a:t> симпатичного </a:t>
            </a:r>
            <a:r>
              <a:rPr lang="ru-RU" dirty="0" err="1"/>
              <a:t>стовбура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8 </a:t>
            </a:r>
            <a:r>
              <a:rPr lang="ru-RU" dirty="0"/>
              <a:t>- </a:t>
            </a:r>
            <a:r>
              <a:rPr lang="ru-RU" dirty="0" err="1"/>
              <a:t>сіра</a:t>
            </a:r>
            <a:r>
              <a:rPr lang="ru-RU" dirty="0"/>
              <a:t> </a:t>
            </a:r>
            <a:r>
              <a:rPr lang="ru-RU" dirty="0" err="1"/>
              <a:t>сполучна</a:t>
            </a:r>
            <a:r>
              <a:rPr lang="ru-RU" dirty="0"/>
              <a:t> </a:t>
            </a:r>
            <a:r>
              <a:rPr lang="ru-RU" dirty="0" err="1"/>
              <a:t>гілка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9 </a:t>
            </a:r>
            <a:r>
              <a:rPr lang="ru-RU" dirty="0"/>
              <a:t>- </a:t>
            </a:r>
            <a:r>
              <a:rPr lang="ru-RU" dirty="0" err="1"/>
              <a:t>епіневрій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10 </a:t>
            </a:r>
            <a:r>
              <a:rPr lang="ru-RU" dirty="0"/>
              <a:t>- </a:t>
            </a:r>
            <a:r>
              <a:rPr lang="ru-RU" dirty="0" err="1" smtClean="0"/>
              <a:t>периневрій</a:t>
            </a:r>
            <a:r>
              <a:rPr lang="ru-RU" dirty="0" smtClean="0"/>
              <a:t> </a:t>
            </a:r>
            <a:r>
              <a:rPr lang="ru-RU" dirty="0"/>
              <a:t>(волокниста </a:t>
            </a:r>
            <a:r>
              <a:rPr lang="ru-RU" dirty="0" err="1"/>
              <a:t>частина</a:t>
            </a:r>
            <a:r>
              <a:rPr lang="ru-RU" dirty="0"/>
              <a:t>); </a:t>
            </a:r>
            <a:endParaRPr lang="ru-RU" dirty="0" smtClean="0"/>
          </a:p>
          <a:p>
            <a:r>
              <a:rPr lang="ru-RU" dirty="0" smtClean="0"/>
              <a:t>11 </a:t>
            </a:r>
            <a:r>
              <a:rPr lang="ru-RU" dirty="0"/>
              <a:t>- </a:t>
            </a:r>
            <a:r>
              <a:rPr lang="ru-RU" dirty="0" err="1"/>
              <a:t>епітеліальна</a:t>
            </a:r>
            <a:r>
              <a:rPr lang="ru-RU" dirty="0"/>
              <a:t>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 smtClean="0"/>
              <a:t>периневрію</a:t>
            </a:r>
            <a:r>
              <a:rPr lang="ru-RU" dirty="0" smtClean="0"/>
              <a:t>; </a:t>
            </a:r>
          </a:p>
          <a:p>
            <a:r>
              <a:rPr lang="ru-RU" dirty="0" smtClean="0"/>
              <a:t>12 </a:t>
            </a:r>
            <a:r>
              <a:rPr lang="ru-RU" dirty="0"/>
              <a:t>- пучки </a:t>
            </a:r>
            <a:r>
              <a:rPr lang="ru-RU" dirty="0" err="1"/>
              <a:t>нервових</a:t>
            </a:r>
            <a:r>
              <a:rPr lang="ru-RU" dirty="0"/>
              <a:t> волокон; </a:t>
            </a:r>
            <a:endParaRPr lang="ru-RU" dirty="0" smtClean="0"/>
          </a:p>
          <a:p>
            <a:r>
              <a:rPr lang="ru-RU" dirty="0" smtClean="0"/>
              <a:t>13 </a:t>
            </a:r>
            <a:r>
              <a:rPr lang="ru-RU" dirty="0"/>
              <a:t>- </a:t>
            </a:r>
            <a:r>
              <a:rPr lang="ru-RU" dirty="0" err="1"/>
              <a:t>передня</a:t>
            </a:r>
            <a:r>
              <a:rPr lang="ru-RU" dirty="0"/>
              <a:t> </a:t>
            </a:r>
            <a:r>
              <a:rPr lang="ru-RU" dirty="0" err="1"/>
              <a:t>гілка</a:t>
            </a:r>
            <a:r>
              <a:rPr lang="ru-RU" dirty="0"/>
              <a:t> </a:t>
            </a:r>
            <a:r>
              <a:rPr lang="ru-RU" dirty="0" err="1"/>
              <a:t>спинномозкового</a:t>
            </a:r>
            <a:r>
              <a:rPr lang="ru-RU" dirty="0"/>
              <a:t> нерва; </a:t>
            </a:r>
            <a:endParaRPr lang="ru-RU" dirty="0" smtClean="0"/>
          </a:p>
          <a:p>
            <a:r>
              <a:rPr lang="ru-RU" dirty="0" smtClean="0"/>
              <a:t>14 </a:t>
            </a:r>
            <a:r>
              <a:rPr lang="ru-RU" dirty="0"/>
              <a:t>- </a:t>
            </a:r>
            <a:r>
              <a:rPr lang="ru-RU" dirty="0" err="1"/>
              <a:t>задня</a:t>
            </a:r>
            <a:r>
              <a:rPr lang="ru-RU" dirty="0"/>
              <a:t> </a:t>
            </a:r>
            <a:r>
              <a:rPr lang="ru-RU" dirty="0" err="1"/>
              <a:t>гілка</a:t>
            </a:r>
            <a:r>
              <a:rPr lang="ru-RU" dirty="0"/>
              <a:t> </a:t>
            </a:r>
            <a:r>
              <a:rPr lang="ru-RU" dirty="0" err="1"/>
              <a:t>спинномозкового</a:t>
            </a:r>
            <a:r>
              <a:rPr lang="ru-RU" dirty="0"/>
              <a:t> нерва; </a:t>
            </a:r>
            <a:endParaRPr lang="ru-RU" dirty="0" smtClean="0"/>
          </a:p>
          <a:p>
            <a:r>
              <a:rPr lang="ru-RU" dirty="0" smtClean="0"/>
              <a:t>15 </a:t>
            </a:r>
            <a:r>
              <a:rPr lang="ru-RU" dirty="0"/>
              <a:t>- </a:t>
            </a:r>
            <a:r>
              <a:rPr lang="ru-RU" dirty="0" err="1"/>
              <a:t>менінгеальна</a:t>
            </a:r>
            <a:r>
              <a:rPr lang="ru-RU" dirty="0"/>
              <a:t> </a:t>
            </a:r>
            <a:r>
              <a:rPr lang="ru-RU" dirty="0" smtClean="0"/>
              <a:t>(</a:t>
            </a:r>
            <a:r>
              <a:rPr lang="ru-RU" dirty="0" err="1" smtClean="0"/>
              <a:t>зворотна</a:t>
            </a:r>
            <a:r>
              <a:rPr lang="ru-RU" dirty="0"/>
              <a:t>) </a:t>
            </a:r>
            <a:r>
              <a:rPr lang="ru-RU" dirty="0" err="1"/>
              <a:t>гілка</a:t>
            </a:r>
            <a:r>
              <a:rPr lang="ru-RU" dirty="0"/>
              <a:t> </a:t>
            </a:r>
            <a:r>
              <a:rPr lang="ru-RU" dirty="0" err="1"/>
              <a:t>спинномозкового</a:t>
            </a:r>
            <a:r>
              <a:rPr lang="ru-RU" dirty="0"/>
              <a:t> нерва; </a:t>
            </a:r>
            <a:endParaRPr lang="ru-RU" dirty="0" smtClean="0"/>
          </a:p>
          <a:p>
            <a:r>
              <a:rPr lang="ru-RU" dirty="0" smtClean="0"/>
              <a:t>16 </a:t>
            </a:r>
            <a:r>
              <a:rPr lang="ru-RU" dirty="0"/>
              <a:t>- </a:t>
            </a:r>
            <a:r>
              <a:rPr lang="ru-RU" dirty="0" err="1"/>
              <a:t>м'яка</a:t>
            </a:r>
            <a:r>
              <a:rPr lang="ru-RU" dirty="0"/>
              <a:t> </a:t>
            </a:r>
            <a:r>
              <a:rPr lang="ru-RU" dirty="0" err="1"/>
              <a:t>оболонка</a:t>
            </a:r>
            <a:r>
              <a:rPr lang="ru-RU" dirty="0"/>
              <a:t> спинного </a:t>
            </a:r>
            <a:r>
              <a:rPr lang="ru-RU" dirty="0" err="1"/>
              <a:t>мозку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17 </a:t>
            </a:r>
            <a:r>
              <a:rPr lang="ru-RU" dirty="0"/>
              <a:t>- </a:t>
            </a:r>
            <a:r>
              <a:rPr lang="ru-RU" dirty="0" err="1"/>
              <a:t>павутинна</a:t>
            </a:r>
            <a:r>
              <a:rPr lang="ru-RU" dirty="0"/>
              <a:t> </a:t>
            </a:r>
            <a:r>
              <a:rPr lang="ru-RU" dirty="0" err="1"/>
              <a:t>оболонка</a:t>
            </a:r>
            <a:r>
              <a:rPr lang="ru-RU" dirty="0"/>
              <a:t> спинного </a:t>
            </a:r>
            <a:r>
              <a:rPr lang="ru-RU" dirty="0" err="1"/>
              <a:t>мозку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18 </a:t>
            </a:r>
            <a:r>
              <a:rPr lang="ru-RU" dirty="0"/>
              <a:t>- тверда </a:t>
            </a:r>
            <a:r>
              <a:rPr lang="ru-RU" dirty="0" err="1"/>
              <a:t>оболонка</a:t>
            </a:r>
            <a:r>
              <a:rPr lang="ru-RU" dirty="0"/>
              <a:t> спинного </a:t>
            </a:r>
            <a:r>
              <a:rPr lang="ru-RU" dirty="0" err="1"/>
              <a:t>мозку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5343214"/>
            <a:ext cx="44999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Підходячи</a:t>
            </a:r>
            <a:r>
              <a:rPr lang="ru-RU" dirty="0" smtClean="0"/>
              <a:t> </a:t>
            </a:r>
            <a:r>
              <a:rPr lang="ru-RU" dirty="0"/>
              <a:t>до </a:t>
            </a:r>
            <a:r>
              <a:rPr lang="ru-RU" dirty="0" err="1"/>
              <a:t>міжхребцевих</a:t>
            </a:r>
            <a:r>
              <a:rPr lang="ru-RU" dirty="0"/>
              <a:t> </a:t>
            </a:r>
            <a:r>
              <a:rPr lang="ru-RU" dirty="0" err="1"/>
              <a:t>отворів</a:t>
            </a:r>
            <a:r>
              <a:rPr lang="ru-RU" dirty="0"/>
              <a:t>, </a:t>
            </a:r>
            <a:r>
              <a:rPr lang="ru-RU" dirty="0" err="1"/>
              <a:t>корінці</a:t>
            </a:r>
            <a:r>
              <a:rPr lang="ru-RU" dirty="0"/>
              <a:t> </a:t>
            </a:r>
            <a:r>
              <a:rPr lang="ru-RU" dirty="0" err="1"/>
              <a:t>залишаються</a:t>
            </a:r>
            <a:r>
              <a:rPr lang="ru-RU" dirty="0"/>
              <a:t> </a:t>
            </a:r>
            <a:r>
              <a:rPr lang="ru-RU" dirty="0" err="1"/>
              <a:t>щільно</a:t>
            </a:r>
            <a:r>
              <a:rPr lang="ru-RU" dirty="0"/>
              <a:t> </a:t>
            </a:r>
            <a:r>
              <a:rPr lang="ru-RU" dirty="0" err="1"/>
              <a:t>вкриті</a:t>
            </a:r>
            <a:r>
              <a:rPr lang="ru-RU" dirty="0"/>
              <a:t> </a:t>
            </a:r>
            <a:r>
              <a:rPr lang="ru-RU" dirty="0" err="1"/>
              <a:t>всіма</a:t>
            </a:r>
            <a:r>
              <a:rPr lang="ru-RU" dirty="0"/>
              <a:t> </a:t>
            </a:r>
            <a:r>
              <a:rPr lang="ru-RU" dirty="0" err="1"/>
              <a:t>трьома</a:t>
            </a:r>
            <a:r>
              <a:rPr lang="ru-RU" dirty="0"/>
              <a:t> </a:t>
            </a:r>
            <a:r>
              <a:rPr lang="ru-RU" dirty="0" err="1"/>
              <a:t>мозковими</a:t>
            </a:r>
            <a:r>
              <a:rPr lang="ru-RU" dirty="0"/>
              <a:t> </a:t>
            </a:r>
            <a:r>
              <a:rPr lang="ru-RU" dirty="0" err="1"/>
              <a:t>оболонами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біля</a:t>
            </a:r>
            <a:r>
              <a:rPr lang="ru-RU" dirty="0"/>
              <a:t> </a:t>
            </a:r>
            <a:r>
              <a:rPr lang="ru-RU" dirty="0" err="1"/>
              <a:t>спинномозкового</a:t>
            </a:r>
            <a:r>
              <a:rPr lang="ru-RU" dirty="0"/>
              <a:t> </a:t>
            </a:r>
            <a:r>
              <a:rPr lang="ru-RU" dirty="0" err="1"/>
              <a:t>вузла</a:t>
            </a:r>
            <a:r>
              <a:rPr lang="ru-RU" dirty="0"/>
              <a:t> </a:t>
            </a:r>
            <a:r>
              <a:rPr lang="ru-RU" dirty="0" err="1"/>
              <a:t>зростаються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собою і </a:t>
            </a:r>
            <a:r>
              <a:rPr lang="ru-RU" dirty="0" err="1"/>
              <a:t>продовжуються</a:t>
            </a:r>
            <a:r>
              <a:rPr lang="ru-RU" dirty="0"/>
              <a:t> у </a:t>
            </a:r>
            <a:r>
              <a:rPr lang="ru-RU" dirty="0" err="1"/>
              <a:t>сполучну</a:t>
            </a:r>
            <a:r>
              <a:rPr lang="ru-RU" dirty="0"/>
              <a:t> </a:t>
            </a:r>
            <a:r>
              <a:rPr lang="ru-RU" dirty="0" err="1"/>
              <a:t>піхву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330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71" y="11999"/>
            <a:ext cx="5413225" cy="686341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u="sng" dirty="0" err="1"/>
              <a:t>Корінці</a:t>
            </a:r>
            <a:r>
              <a:rPr lang="ru-RU" sz="2000" u="sng" dirty="0"/>
              <a:t> </a:t>
            </a:r>
            <a:r>
              <a:rPr lang="ru-RU" sz="2000" u="sng" dirty="0" err="1"/>
              <a:t>спинномозкових</a:t>
            </a:r>
            <a:r>
              <a:rPr lang="ru-RU" sz="2000" u="sng" dirty="0"/>
              <a:t> </a:t>
            </a:r>
            <a:r>
              <a:rPr lang="ru-RU" sz="2000" u="sng" dirty="0" err="1"/>
              <a:t>нервів</a:t>
            </a:r>
            <a:r>
              <a:rPr lang="ru-RU" sz="2000" u="sng" dirty="0"/>
              <a:t> </a:t>
            </a:r>
            <a:r>
              <a:rPr lang="ru-RU" sz="2000" u="sng" dirty="0" err="1"/>
              <a:t>прямують</a:t>
            </a:r>
            <a:r>
              <a:rPr lang="ru-RU" sz="2000" u="sng" dirty="0"/>
              <a:t> </a:t>
            </a:r>
            <a:r>
              <a:rPr lang="ru-RU" sz="2000" u="sng" dirty="0" err="1"/>
              <a:t>від</a:t>
            </a:r>
            <a:r>
              <a:rPr lang="ru-RU" sz="2000" u="sng" dirty="0"/>
              <a:t> спинного </a:t>
            </a:r>
            <a:r>
              <a:rPr lang="ru-RU" sz="2000" u="sng" dirty="0" err="1"/>
              <a:t>мозку</a:t>
            </a:r>
            <a:r>
              <a:rPr lang="ru-RU" sz="2000" u="sng" dirty="0"/>
              <a:t> до </a:t>
            </a:r>
            <a:r>
              <a:rPr lang="ru-RU" sz="2000" u="sng" dirty="0" err="1"/>
              <a:t>міжхребцевого</a:t>
            </a:r>
            <a:r>
              <a:rPr lang="ru-RU" sz="2000" u="sng" dirty="0"/>
              <a:t> </a:t>
            </a:r>
            <a:r>
              <a:rPr lang="ru-RU" sz="2000" u="sng" dirty="0" err="1"/>
              <a:t>отвору</a:t>
            </a:r>
            <a:r>
              <a:rPr lang="ru-RU" sz="2000" u="sng" dirty="0"/>
              <a:t> </a:t>
            </a:r>
            <a:r>
              <a:rPr lang="ru-RU" sz="2000" u="sng" dirty="0" err="1"/>
              <a:t>наступним</a:t>
            </a:r>
            <a:r>
              <a:rPr lang="ru-RU" sz="2000" u="sng" dirty="0"/>
              <a:t> чином:</a:t>
            </a:r>
            <a:endParaRPr lang="ru-RU" sz="2000" dirty="0"/>
          </a:p>
          <a:p>
            <a:r>
              <a:rPr lang="ru-RU" sz="2000" dirty="0"/>
              <a:t>1) </a:t>
            </a:r>
            <a:r>
              <a:rPr lang="ru-RU" sz="2000" dirty="0" err="1"/>
              <a:t>корінці</a:t>
            </a:r>
            <a:r>
              <a:rPr lang="ru-RU" sz="2000" dirty="0"/>
              <a:t> </a:t>
            </a:r>
            <a:r>
              <a:rPr lang="ru-RU" sz="2000" dirty="0" err="1"/>
              <a:t>верхніх</a:t>
            </a:r>
            <a:r>
              <a:rPr lang="ru-RU" sz="2000" dirty="0"/>
              <a:t> </a:t>
            </a:r>
            <a:r>
              <a:rPr lang="ru-RU" sz="2000" dirty="0" err="1"/>
              <a:t>шийних</a:t>
            </a:r>
            <a:r>
              <a:rPr lang="ru-RU" sz="2000" dirty="0"/>
              <a:t> </a:t>
            </a:r>
            <a:r>
              <a:rPr lang="ru-RU" sz="2000" dirty="0" err="1"/>
              <a:t>нервів</a:t>
            </a:r>
            <a:r>
              <a:rPr lang="ru-RU" sz="2000" dirty="0"/>
              <a:t> </a:t>
            </a:r>
            <a:r>
              <a:rPr lang="ru-RU" sz="2000" dirty="0" err="1"/>
              <a:t>розташовуються</a:t>
            </a:r>
            <a:r>
              <a:rPr lang="ru-RU" sz="2000" dirty="0"/>
              <a:t> </a:t>
            </a:r>
            <a:r>
              <a:rPr lang="ru-RU" sz="2000" dirty="0" err="1"/>
              <a:t>майже</a:t>
            </a:r>
            <a:r>
              <a:rPr lang="ru-RU" sz="2000" dirty="0"/>
              <a:t> </a:t>
            </a:r>
            <a:r>
              <a:rPr lang="ru-RU" sz="2000" dirty="0" smtClean="0"/>
              <a:t>горизонтально;</a:t>
            </a:r>
            <a:endParaRPr lang="ru-RU" sz="2000" dirty="0"/>
          </a:p>
          <a:p>
            <a:r>
              <a:rPr lang="ru-RU" sz="2000" dirty="0"/>
              <a:t>2) </a:t>
            </a:r>
            <a:r>
              <a:rPr lang="ru-RU" sz="2000" dirty="0" err="1"/>
              <a:t>корінці</a:t>
            </a:r>
            <a:r>
              <a:rPr lang="ru-RU" sz="2000" dirty="0"/>
              <a:t> </a:t>
            </a:r>
            <a:r>
              <a:rPr lang="ru-RU" sz="2000" dirty="0" err="1"/>
              <a:t>нижніх</a:t>
            </a:r>
            <a:r>
              <a:rPr lang="ru-RU" sz="2000" dirty="0"/>
              <a:t> </a:t>
            </a:r>
            <a:r>
              <a:rPr lang="ru-RU" sz="2000" dirty="0" err="1"/>
              <a:t>шийних</a:t>
            </a:r>
            <a:r>
              <a:rPr lang="ru-RU" sz="2000" dirty="0"/>
              <a:t> </a:t>
            </a:r>
            <a:r>
              <a:rPr lang="ru-RU" sz="2000" dirty="0" err="1"/>
              <a:t>нервів</a:t>
            </a:r>
            <a:r>
              <a:rPr lang="ru-RU" sz="2000" dirty="0"/>
              <a:t> </a:t>
            </a:r>
            <a:r>
              <a:rPr lang="ru-RU" sz="2000" dirty="0" err="1"/>
              <a:t>ідуть</a:t>
            </a:r>
            <a:r>
              <a:rPr lang="ru-RU" sz="2000" dirty="0"/>
              <a:t> </a:t>
            </a:r>
            <a:r>
              <a:rPr lang="ru-RU" sz="2000" dirty="0" err="1"/>
              <a:t>навскіс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спинного </a:t>
            </a:r>
            <a:r>
              <a:rPr lang="ru-RU" sz="2000" dirty="0" err="1"/>
              <a:t>мозку</a:t>
            </a:r>
            <a:r>
              <a:rPr lang="ru-RU" sz="2000" dirty="0"/>
              <a:t> вниз, </a:t>
            </a:r>
            <a:r>
              <a:rPr lang="ru-RU" sz="2000" dirty="0" err="1"/>
              <a:t>знаходячись</a:t>
            </a:r>
            <a:r>
              <a:rPr lang="ru-RU" sz="2000" dirty="0"/>
              <a:t> перед входом у </a:t>
            </a:r>
            <a:r>
              <a:rPr lang="ru-RU" sz="2000" dirty="0" err="1"/>
              <a:t>міжхребцевий</a:t>
            </a:r>
            <a:r>
              <a:rPr lang="ru-RU" sz="2000" dirty="0"/>
              <a:t> </a:t>
            </a:r>
            <a:r>
              <a:rPr lang="ru-RU" sz="2000" dirty="0" err="1"/>
              <a:t>отвір</a:t>
            </a:r>
            <a:r>
              <a:rPr lang="ru-RU" sz="2000" dirty="0"/>
              <a:t> на один </a:t>
            </a:r>
            <a:r>
              <a:rPr lang="ru-RU" sz="2000" dirty="0" err="1"/>
              <a:t>хребець</a:t>
            </a:r>
            <a:r>
              <a:rPr lang="ru-RU" sz="2000" dirty="0"/>
              <a:t> </a:t>
            </a:r>
            <a:r>
              <a:rPr lang="ru-RU" sz="2000" dirty="0" err="1"/>
              <a:t>нижче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місця</a:t>
            </a:r>
            <a:r>
              <a:rPr lang="ru-RU" sz="2000" dirty="0"/>
              <a:t> </a:t>
            </a:r>
            <a:r>
              <a:rPr lang="ru-RU" sz="2000" dirty="0" err="1"/>
              <a:t>відходження</a:t>
            </a:r>
            <a:r>
              <a:rPr lang="ru-RU" sz="2000" dirty="0"/>
              <a:t> </a:t>
            </a:r>
            <a:r>
              <a:rPr lang="ru-RU" sz="2000" dirty="0" err="1"/>
              <a:t>зі</a:t>
            </a:r>
            <a:r>
              <a:rPr lang="ru-RU" sz="2000" dirty="0"/>
              <a:t> спинного </a:t>
            </a:r>
            <a:r>
              <a:rPr lang="ru-RU" sz="2000" dirty="0" err="1"/>
              <a:t>мозку</a:t>
            </a:r>
            <a:r>
              <a:rPr lang="ru-RU" sz="2000" dirty="0"/>
              <a:t>;</a:t>
            </a:r>
          </a:p>
          <a:p>
            <a:r>
              <a:rPr lang="ru-RU" sz="2000" dirty="0"/>
              <a:t>3) </a:t>
            </a:r>
            <a:r>
              <a:rPr lang="ru-RU" sz="2000" dirty="0" err="1"/>
              <a:t>корінці</a:t>
            </a:r>
            <a:r>
              <a:rPr lang="ru-RU" sz="2000" dirty="0"/>
              <a:t> 10 </a:t>
            </a:r>
            <a:r>
              <a:rPr lang="ru-RU" sz="2000" dirty="0" err="1"/>
              <a:t>верхніх</a:t>
            </a:r>
            <a:r>
              <a:rPr lang="ru-RU" sz="2000" dirty="0"/>
              <a:t> </a:t>
            </a:r>
            <a:r>
              <a:rPr lang="ru-RU" sz="2000" dirty="0" err="1"/>
              <a:t>грудних</a:t>
            </a:r>
            <a:r>
              <a:rPr lang="ru-RU" sz="2000" dirty="0"/>
              <a:t> </a:t>
            </a:r>
            <a:r>
              <a:rPr lang="ru-RU" sz="2000" dirty="0" err="1"/>
              <a:t>нервів</a:t>
            </a:r>
            <a:r>
              <a:rPr lang="ru-RU" sz="2000" dirty="0"/>
              <a:t> </a:t>
            </a:r>
            <a:r>
              <a:rPr lang="ru-RU" sz="2000" dirty="0" err="1"/>
              <a:t>прямують</a:t>
            </a:r>
            <a:r>
              <a:rPr lang="ru-RU" sz="2000" dirty="0"/>
              <a:t> </a:t>
            </a:r>
            <a:r>
              <a:rPr lang="ru-RU" sz="2000" dirty="0" err="1"/>
              <a:t>ще</a:t>
            </a:r>
            <a:r>
              <a:rPr lang="ru-RU" sz="2000" dirty="0"/>
              <a:t> </a:t>
            </a:r>
            <a:r>
              <a:rPr lang="ru-RU" sz="2000" dirty="0" err="1"/>
              <a:t>більш</a:t>
            </a:r>
            <a:r>
              <a:rPr lang="ru-RU" sz="2000" dirty="0"/>
              <a:t> </a:t>
            </a:r>
            <a:r>
              <a:rPr lang="ru-RU" sz="2000" dirty="0" err="1"/>
              <a:t>похило</a:t>
            </a:r>
            <a:r>
              <a:rPr lang="ru-RU" sz="2000" dirty="0"/>
              <a:t> вниз і перед </a:t>
            </a:r>
            <a:r>
              <a:rPr lang="ru-RU" sz="2000" dirty="0" err="1"/>
              <a:t>входженням</a:t>
            </a:r>
            <a:r>
              <a:rPr lang="ru-RU" sz="2000" dirty="0"/>
              <a:t> у </a:t>
            </a:r>
            <a:r>
              <a:rPr lang="ru-RU" sz="2000" dirty="0" err="1"/>
              <a:t>міжхребцевий</a:t>
            </a:r>
            <a:r>
              <a:rPr lang="ru-RU" sz="2000" dirty="0"/>
              <a:t> </a:t>
            </a:r>
            <a:r>
              <a:rPr lang="ru-RU" sz="2000" dirty="0" err="1"/>
              <a:t>отвір</a:t>
            </a:r>
            <a:r>
              <a:rPr lang="ru-RU" sz="2000" dirty="0"/>
              <a:t> </a:t>
            </a:r>
            <a:r>
              <a:rPr lang="ru-RU" sz="2000" dirty="0" err="1"/>
              <a:t>розміщені</a:t>
            </a:r>
            <a:r>
              <a:rPr lang="ru-RU" sz="2000" dirty="0"/>
              <a:t> </a:t>
            </a:r>
            <a:r>
              <a:rPr lang="ru-RU" sz="2000" dirty="0" err="1"/>
              <a:t>приблизно</a:t>
            </a:r>
            <a:r>
              <a:rPr lang="ru-RU" sz="2000" dirty="0"/>
              <a:t> на 2 </a:t>
            </a:r>
            <a:r>
              <a:rPr lang="ru-RU" sz="2000" dirty="0" err="1"/>
              <a:t>хребці</a:t>
            </a:r>
            <a:r>
              <a:rPr lang="ru-RU" sz="2000" dirty="0"/>
              <a:t> </a:t>
            </a:r>
            <a:r>
              <a:rPr lang="ru-RU" sz="2000" dirty="0" err="1"/>
              <a:t>нижче</a:t>
            </a:r>
            <a:r>
              <a:rPr lang="ru-RU" sz="2000" dirty="0"/>
              <a:t> </a:t>
            </a:r>
            <a:r>
              <a:rPr lang="ru-RU" sz="2000" dirty="0" err="1"/>
              <a:t>свого</a:t>
            </a:r>
            <a:r>
              <a:rPr lang="ru-RU" sz="2000" dirty="0"/>
              <a:t> початку;</a:t>
            </a:r>
          </a:p>
          <a:p>
            <a:r>
              <a:rPr lang="ru-RU" sz="2000" dirty="0"/>
              <a:t>4) </a:t>
            </a:r>
            <a:r>
              <a:rPr lang="ru-RU" sz="2000" dirty="0" err="1"/>
              <a:t>корінці</a:t>
            </a:r>
            <a:r>
              <a:rPr lang="ru-RU" sz="2000" dirty="0"/>
              <a:t> </a:t>
            </a:r>
            <a:r>
              <a:rPr lang="ru-RU" sz="2000" dirty="0" err="1"/>
              <a:t>двох</a:t>
            </a:r>
            <a:r>
              <a:rPr lang="ru-RU" sz="2000" dirty="0"/>
              <a:t> </a:t>
            </a:r>
            <a:r>
              <a:rPr lang="ru-RU" sz="2000" dirty="0" err="1"/>
              <a:t>останніх</a:t>
            </a:r>
            <a:r>
              <a:rPr lang="ru-RU" sz="2000" dirty="0"/>
              <a:t> </a:t>
            </a:r>
            <a:r>
              <a:rPr lang="ru-RU" sz="2000" dirty="0" err="1"/>
              <a:t>грудних</a:t>
            </a:r>
            <a:r>
              <a:rPr lang="ru-RU" sz="2000" dirty="0"/>
              <a:t> </a:t>
            </a:r>
            <a:r>
              <a:rPr lang="ru-RU" sz="2000" dirty="0" err="1"/>
              <a:t>нервів</a:t>
            </a:r>
            <a:r>
              <a:rPr lang="ru-RU" sz="2000" dirty="0"/>
              <a:t> і </a:t>
            </a:r>
            <a:r>
              <a:rPr lang="ru-RU" sz="2000" dirty="0" err="1"/>
              <a:t>наступних</a:t>
            </a:r>
            <a:r>
              <a:rPr lang="ru-RU" sz="2000" dirty="0"/>
              <a:t> 5 </a:t>
            </a:r>
            <a:r>
              <a:rPr lang="ru-RU" sz="2000" dirty="0" err="1"/>
              <a:t>поперекових</a:t>
            </a:r>
            <a:r>
              <a:rPr lang="ru-RU" sz="2000" dirty="0"/>
              <a:t>, 5 </a:t>
            </a:r>
            <a:r>
              <a:rPr lang="ru-RU" sz="2000" dirty="0" err="1"/>
              <a:t>крижових</a:t>
            </a:r>
            <a:r>
              <a:rPr lang="ru-RU" sz="2000" dirty="0"/>
              <a:t> і одного </a:t>
            </a:r>
            <a:r>
              <a:rPr lang="ru-RU" sz="2000" dirty="0" err="1"/>
              <a:t>куприкового</a:t>
            </a:r>
            <a:r>
              <a:rPr lang="ru-RU" sz="2000" dirty="0"/>
              <a:t> нерва </a:t>
            </a:r>
            <a:r>
              <a:rPr lang="ru-RU" sz="2000" dirty="0" err="1"/>
              <a:t>прямують</a:t>
            </a:r>
            <a:r>
              <a:rPr lang="ru-RU" sz="2000" dirty="0"/>
              <a:t> вниз вертикально і </a:t>
            </a:r>
            <a:r>
              <a:rPr lang="ru-RU" sz="2000" dirty="0" err="1"/>
              <a:t>утворюють</a:t>
            </a:r>
            <a:r>
              <a:rPr lang="ru-RU" sz="2000" dirty="0"/>
              <a:t> з </a:t>
            </a:r>
            <a:r>
              <a:rPr lang="ru-RU" sz="2000" dirty="0" err="1"/>
              <a:t>однойменними</a:t>
            </a:r>
            <a:r>
              <a:rPr lang="ru-RU" sz="2000" dirty="0"/>
              <a:t> </a:t>
            </a:r>
            <a:r>
              <a:rPr lang="ru-RU" sz="2000" dirty="0" err="1"/>
              <a:t>корінцями</a:t>
            </a:r>
            <a:r>
              <a:rPr lang="ru-RU" sz="2000" dirty="0"/>
              <a:t> </a:t>
            </a:r>
            <a:r>
              <a:rPr lang="ru-RU" sz="2000" dirty="0" err="1"/>
              <a:t>протилежної</a:t>
            </a:r>
            <a:r>
              <a:rPr lang="ru-RU" sz="2000" dirty="0"/>
              <a:t> </a:t>
            </a:r>
            <a:r>
              <a:rPr lang="ru-RU" sz="2000" dirty="0" err="1"/>
              <a:t>сторони</a:t>
            </a:r>
            <a:r>
              <a:rPr lang="ru-RU" sz="2000" dirty="0"/>
              <a:t> </a:t>
            </a:r>
            <a:r>
              <a:rPr lang="ru-RU" sz="2000" i="1" dirty="0" err="1"/>
              <a:t>кінський</a:t>
            </a:r>
            <a:r>
              <a:rPr lang="ru-RU" sz="2000" i="1" dirty="0"/>
              <a:t> </a:t>
            </a:r>
            <a:r>
              <a:rPr lang="ru-RU" sz="2000" i="1" dirty="0" err="1"/>
              <a:t>хвіст</a:t>
            </a:r>
            <a:r>
              <a:rPr lang="ru-RU" sz="2000" i="1" dirty="0"/>
              <a:t> (</a:t>
            </a:r>
            <a:r>
              <a:rPr lang="ru-RU" sz="2000" i="1" dirty="0" err="1"/>
              <a:t>cauda</a:t>
            </a:r>
            <a:r>
              <a:rPr lang="ru-RU" sz="2000" i="1" dirty="0"/>
              <a:t> </a:t>
            </a:r>
            <a:r>
              <a:rPr lang="ru-RU" sz="2000" i="1" dirty="0" err="1"/>
              <a:t>equina</a:t>
            </a:r>
            <a:r>
              <a:rPr lang="ru-RU" sz="2000" i="1" dirty="0"/>
              <a:t>)</a:t>
            </a:r>
            <a:r>
              <a:rPr lang="ru-RU" sz="2000" dirty="0"/>
              <a:t>. </a:t>
            </a:r>
            <a:r>
              <a:rPr lang="ru-RU" sz="2000" dirty="0" err="1"/>
              <a:t>Відокремлюючись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кінського</a:t>
            </a:r>
            <a:r>
              <a:rPr lang="ru-RU" sz="2000" dirty="0"/>
              <a:t> хвоста, </a:t>
            </a:r>
            <a:r>
              <a:rPr lang="ru-RU" sz="2000" dirty="0" err="1"/>
              <a:t>корінці</a:t>
            </a:r>
            <a:r>
              <a:rPr lang="ru-RU" sz="2000" dirty="0"/>
              <a:t> </a:t>
            </a:r>
            <a:r>
              <a:rPr lang="ru-RU" sz="2000" dirty="0" err="1"/>
              <a:t>ще</a:t>
            </a:r>
            <a:r>
              <a:rPr lang="ru-RU" sz="2000" dirty="0"/>
              <a:t> в хребтовому </a:t>
            </a:r>
            <a:r>
              <a:rPr lang="ru-RU" sz="2000" dirty="0" err="1"/>
              <a:t>каналі</a:t>
            </a:r>
            <a:r>
              <a:rPr lang="ru-RU" sz="2000" dirty="0"/>
              <a:t> </a:t>
            </a:r>
            <a:r>
              <a:rPr lang="ru-RU" sz="2000" dirty="0" err="1"/>
              <a:t>з’єднуються</a:t>
            </a:r>
            <a:r>
              <a:rPr lang="ru-RU" sz="2000" dirty="0"/>
              <a:t> у </a:t>
            </a:r>
            <a:r>
              <a:rPr lang="ru-RU" sz="2000" dirty="0" err="1"/>
              <a:t>спинномозков</a:t>
            </a:r>
            <a:r>
              <a:rPr lang="uk-UA" sz="2000" dirty="0"/>
              <a:t>і</a:t>
            </a:r>
            <a:r>
              <a:rPr lang="ru-RU" sz="2000" dirty="0"/>
              <a:t> нерв</a:t>
            </a:r>
            <a:r>
              <a:rPr lang="uk-UA" sz="2000" dirty="0"/>
              <a:t>и </a:t>
            </a:r>
            <a:r>
              <a:rPr lang="ru-RU" sz="2000" dirty="0"/>
              <a:t>і </a:t>
            </a:r>
            <a:r>
              <a:rPr lang="uk-UA" sz="2000" dirty="0"/>
              <a:t>виходять </a:t>
            </a:r>
            <a:r>
              <a:rPr lang="ru-RU" sz="2000" dirty="0" err="1"/>
              <a:t>назовні</a:t>
            </a:r>
            <a:r>
              <a:rPr lang="ru-RU" sz="2000" dirty="0"/>
              <a:t> </a:t>
            </a:r>
            <a:r>
              <a:rPr lang="uk-UA" sz="2000" dirty="0"/>
              <a:t>через крижовий </a:t>
            </a:r>
            <a:r>
              <a:rPr lang="uk-UA" sz="2000" dirty="0" err="1"/>
              <a:t>розтвір</a:t>
            </a:r>
            <a:r>
              <a:rPr lang="ru-RU" sz="2000" dirty="0" smtClean="0"/>
              <a:t>.</a:t>
            </a:r>
            <a:endParaRPr lang="en-US" sz="2000" dirty="0" smtClean="0"/>
          </a:p>
        </p:txBody>
      </p:sp>
      <p:pic>
        <p:nvPicPr>
          <p:cNvPr id="1026" name="Picture 2" descr="Картинки по запросу спинномозговые нервы анатом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60648"/>
            <a:ext cx="3600400" cy="626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532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88640"/>
            <a:ext cx="7200800" cy="31700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dirty="0"/>
              <a:t>Після виходу з хребтового каналу через </a:t>
            </a:r>
            <a:r>
              <a:rPr lang="uk-UA" sz="2000" dirty="0" err="1"/>
              <a:t>міжхребцевий</a:t>
            </a:r>
            <a:r>
              <a:rPr lang="uk-UA" sz="2000" dirty="0"/>
              <a:t> отвір, шийні, грудні та поперекові нерви поділяються на гілки (крижові та куприковий нерви розгалужуються в крижовому каналі).</a:t>
            </a:r>
            <a:endParaRPr lang="ru-RU" sz="2000" dirty="0"/>
          </a:p>
          <a:p>
            <a:endParaRPr lang="ru-RU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dirty="0"/>
              <a:t>Кожний спинномозковий нерв розгалужується на дві великі гілки (передню та задню), а також віддає назад тонку </a:t>
            </a:r>
            <a:r>
              <a:rPr lang="uk-UA" sz="2000" dirty="0" err="1"/>
              <a:t>оболонну</a:t>
            </a:r>
            <a:r>
              <a:rPr lang="uk-UA" sz="2000" dirty="0"/>
              <a:t> гілку. Крім того, від VIII шийного - II поперекового спинномозкових нервів, на початку кожного нерва, </a:t>
            </a:r>
            <a:r>
              <a:rPr lang="uk-UA" sz="2000" dirty="0" smtClean="0"/>
              <a:t>одразу </a:t>
            </a:r>
            <a:r>
              <a:rPr lang="uk-UA" sz="2000" dirty="0"/>
              <a:t>після його утворення, відходить біла сполучна гілка. </a:t>
            </a:r>
            <a:endParaRPr lang="ru-RU" sz="2000" dirty="0"/>
          </a:p>
        </p:txBody>
      </p:sp>
      <p:pic>
        <p:nvPicPr>
          <p:cNvPr id="3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429000"/>
            <a:ext cx="7200800" cy="3306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6805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13346</TotalTime>
  <Words>1753</Words>
  <Application>Microsoft Office PowerPoint</Application>
  <PresentationFormat>Экран (4:3)</PresentationFormat>
  <Paragraphs>100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Тема: Спинномозкові нерви </vt:lpstr>
      <vt:lpstr>План:</vt:lpstr>
      <vt:lpstr>Презентация PowerPoint</vt:lpstr>
      <vt:lpstr>Формування спинномозкових нервів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Tanya</dc:creator>
  <cp:lastModifiedBy>Tanya</cp:lastModifiedBy>
  <cp:revision>267</cp:revision>
  <dcterms:created xsi:type="dcterms:W3CDTF">2018-05-13T13:54:44Z</dcterms:created>
  <dcterms:modified xsi:type="dcterms:W3CDTF">2020-05-17T02:31:29Z</dcterms:modified>
</cp:coreProperties>
</file>